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61"/>
  </p:notesMasterIdLst>
  <p:handoutMasterIdLst>
    <p:handoutMasterId r:id="rId62"/>
  </p:handoutMasterIdLst>
  <p:sldIdLst>
    <p:sldId id="283" r:id="rId35"/>
    <p:sldId id="299" r:id="rId36"/>
    <p:sldId id="306" r:id="rId37"/>
    <p:sldId id="307" r:id="rId38"/>
    <p:sldId id="315" r:id="rId39"/>
    <p:sldId id="308" r:id="rId40"/>
    <p:sldId id="316" r:id="rId41"/>
    <p:sldId id="317" r:id="rId42"/>
    <p:sldId id="298" r:id="rId43"/>
    <p:sldId id="309" r:id="rId44"/>
    <p:sldId id="295" r:id="rId45"/>
    <p:sldId id="296" r:id="rId46"/>
    <p:sldId id="297" r:id="rId47"/>
    <p:sldId id="310" r:id="rId48"/>
    <p:sldId id="311" r:id="rId49"/>
    <p:sldId id="312" r:id="rId50"/>
    <p:sldId id="313" r:id="rId51"/>
    <p:sldId id="314" r:id="rId52"/>
    <p:sldId id="300" r:id="rId53"/>
    <p:sldId id="290" r:id="rId54"/>
    <p:sldId id="291" r:id="rId55"/>
    <p:sldId id="292" r:id="rId56"/>
    <p:sldId id="293" r:id="rId57"/>
    <p:sldId id="294" r:id="rId58"/>
    <p:sldId id="304" r:id="rId59"/>
    <p:sldId id="257"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9"/>
            <p14:sldId id="306"/>
            <p14:sldId id="307"/>
            <p14:sldId id="315"/>
            <p14:sldId id="308"/>
            <p14:sldId id="316"/>
            <p14:sldId id="317"/>
            <p14:sldId id="298"/>
            <p14:sldId id="309"/>
            <p14:sldId id="295"/>
            <p14:sldId id="296"/>
            <p14:sldId id="297"/>
            <p14:sldId id="310"/>
            <p14:sldId id="311"/>
            <p14:sldId id="312"/>
            <p14:sldId id="313"/>
            <p14:sldId id="314"/>
            <p14:sldId id="300"/>
            <p14:sldId id="290"/>
            <p14:sldId id="291"/>
            <p14:sldId id="292"/>
            <p14:sldId id="293"/>
            <p14:sldId id="294"/>
            <p14:sldId id="30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188F"/>
    <a:srgbClr val="DC3C00"/>
    <a:srgbClr val="002050"/>
    <a:srgbClr val="0072C6"/>
    <a:srgbClr val="EEEEEE"/>
    <a:srgbClr val="737373"/>
    <a:srgbClr val="0078D7"/>
    <a:srgbClr val="3C3C3C"/>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02" autoAdjust="0"/>
    <p:restoredTop sz="95910" autoAdjust="0"/>
  </p:normalViewPr>
  <p:slideViewPr>
    <p:cSldViewPr>
      <p:cViewPr varScale="1">
        <p:scale>
          <a:sx n="92" d="100"/>
          <a:sy n="92" d="100"/>
        </p:scale>
        <p:origin x="132" y="189"/>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5.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6/27/2017 9:59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4-25T17:15:23.495"/>
    </inkml:context>
    <inkml:brush xml:id="br0">
      <inkml:brushProperty name="width" value="0.10583" units="cm"/>
      <inkml:brushProperty name="height" value="0.10583" units="cm"/>
      <inkml:brushProperty name="color" value="#FFC000"/>
    </inkml:brush>
  </inkml:definitions>
  <inkml:trace contextRef="#ctx0" brushRef="#br0">3993 7613,'0'0,"0"0,0 0,0 0,0 0,0 0,0 0,0 0,0 0,0 0,0 0,0 0,0 0,0 0,0 0,0 0,0 0,0 0,0 0,0 0,0 0,0 0,0-4,0-5,0-13,0-13,0-6,4-6,1 1,0 6,-1 1,3 1,0 1,-1-1,4 0,-2 3,-1 4,-2 7,-2 3,3 7,0-1,-2 3,1 5,-2-2,-2 1,0 2,-1 1,0 3,0-3,3 3,7 3,4 4,13 7,5 8,-1 0,4 3,1 0,-1 1,-2 4,0 2,0 7,1 6,0 0,-1-3,-5-6,-3-3,-5-7,-6-4,1-1,-3-3,0-2,-2-2,-3 0,3 0,-2 0,-1-1,-3 1,3-2,-1 0,0-5,-2-1,0 2,-3-1,4 0,0-1,0-2,-1 0,-1-2,-2 0,0 0,-1 0,0 0,0 0,0-1,0 1,-1 0,1 0,0 0,0 4,-4 1,-5 2,-7-3,-2-6,-7-2,-5-4,-4-5,-4-5,-5 1,-7-4,-2 1,-6-1,0 0,-4-1,1 4,4 0,6 3,4 5,7 0,5 1,4 3,5 2,1 1,6 2,2-3,2-2,6 1,4 1,2 2,2 0,1 2,1 0,4 0,5-4,6-5,7-1,4-2,6-6,5 3,5 3,3-2,2 4,0-2,1 2,0-2,-4 1,-10 2,-7 0,-3 0,-8 2,0 3,-5 1,-4 2,1 0,-1 1,-3 1,4-1,-2 0,-1-5,-1 1,-2-2,-2 2,4 2,0 0,0 1,-1 0,-2 1,0 0,-2 1,1-1,-1 0,-1 1,1 3,-4 1,-5 9,-6 8,-4 11,-3 10,-5 8,-3 4,-1 1,2-5,1-4,6-7,6-6,2-10,3-3,4-6,-1-2,1 1,1-1,-3-3,2-4,0-2,3-2,1-2,2 0,0-1</inkml:trace>
  <inkml:trace contextRef="#ctx0" brushRef="#br0" timeOffset="5717">2746 7590,'0'0,"0"0,0 0,0 0,0 0,0 0,0 0,0 0,0 0,0 0,0 0,0 0,0 0,0 0,0 0,0 0,0 0,0 0,0 0,0 0,0 0,0 0,0 0,0 0,0 0,0 0,0 0,0 0,0 0,0 0,0 0,0 0,0 0,0 0,0 0,0 0,0 0,0 0,0 0,0 0,0 0,0 0,0 0,0 0,0 0,0 0,0 0,0 0,0 0,0 0,0 0,0 0,0 0,0 0,0 0,0 0,0 0,0 0,0 0,0 0,0 0,0 0,0 0,0 0,0 0,0 0,0 0,0 0,0 0,0 0,0 0,0 0,0 0,4-4,2-5,-1-11,-1-3,-1-9,-1-2,2-2,-2-5,-2-3,-1 4,0-2,-1 2,-3 5,-1 5,1 1,-4 4,1 1,1 4,1 2,3 4,1 0,1 4,-3-3,-1 2,0 3,2-1,0 1,2 1,-1 2,2-2,0 0,0 2,1 1,-1 1,0 2,0 0,0 1,0 0,0 1,0-1,0 0,0 0,4 4,5 6,6 5,9 8,7 9,7 5,5 7,0-1,-3-4,-6-4,-7-8,-5-6,-6-4,-1-2,-5-4,-2-4,-4 2,2-1,1-2,-1-2,-3-2,-1-1,-1-1,0 0,-1 0,0 0,-1 0,1-1,0 1,0 0,0 0,0 4,-4 1,-7 3,-3 6,-8 0,-6 1,-5 2,-1 0,1-1,-1-3,-1 1,-2-1,-1 0,0-2,2 1,6 0,0-3,9 0,4 0,8-3,4-1,4-2,2-2,-1-1,2 0,-1-4,0-2,0-7,7-7,12-7,13-16,22-21,19-10,3 2,-5 4,-13 11,-12 11,-9 9,-7 11,-10 5,-7 7,-2 6,-4 0,-3 0,-2 4,2-4,0 1,0 1,-1 2,-1 1,-2 2,0 0,-1 1,0 0,-1 1,-8 7,-17 24,-27 30,-15 25,-6 15,4 0,8-3,11-14,10-16,12-13,7-12,8-14,4-9,2-8,1-4,3-1,0-2,3-2,0-2,1 0,1-2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6/27/2017 9:49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a:t>
            </a:r>
            <a:r>
              <a:rPr lang="en-US" baseline="0" dirty="0"/>
              <a:t> probably somewhere in the building today. In fact, is he here?</a:t>
            </a:r>
          </a:p>
          <a:p>
            <a:endParaRPr lang="en-US" baseline="0" dirty="0"/>
          </a:p>
          <a:p>
            <a:r>
              <a:rPr lang="en-US" baseline="0" dirty="0"/>
              <a:t>The continuing moving of the goal post.</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a:p>
        </p:txBody>
      </p:sp>
    </p:spTree>
    <p:extLst>
      <p:ext uri="{BB962C8B-B14F-4D97-AF65-F5344CB8AC3E}">
        <p14:creationId xmlns:p14="http://schemas.microsoft.com/office/powerpoint/2010/main" val="322058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6/27/2017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178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6/27/2017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12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working definition.</a:t>
            </a:r>
          </a:p>
          <a:p>
            <a:endParaRPr lang="en-US" baseline="0" dirty="0"/>
          </a:p>
          <a:p>
            <a:r>
              <a:rPr lang="en-US" dirty="0"/>
              <a:t>It’s not</a:t>
            </a:r>
            <a:r>
              <a:rPr lang="en-US" baseline="0" dirty="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dirty="0"/>
          </a:p>
          <a:p>
            <a:r>
              <a:rPr lang="en-US" baseline="0" dirty="0"/>
              <a:t>Before we talk about how Artificial Intelligence works, let’s talk briefly about Natural Intelligence.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a:p>
        </p:txBody>
      </p:sp>
    </p:spTree>
    <p:extLst>
      <p:ext uri="{BB962C8B-B14F-4D97-AF65-F5344CB8AC3E}">
        <p14:creationId xmlns:p14="http://schemas.microsoft.com/office/powerpoint/2010/main" val="102524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a:t>
            </a:r>
            <a:r>
              <a:rPr lang="en-US" baseline="0" dirty="0"/>
              <a:t> with a specific question: “Is this retinal scan of a diseased eye?”</a:t>
            </a:r>
          </a:p>
          <a:p>
            <a:endParaRPr lang="en-US" baseline="0" dirty="0"/>
          </a:p>
          <a:p>
            <a:r>
              <a:rPr lang="en-US" dirty="0"/>
              <a:t>Build</a:t>
            </a:r>
            <a:r>
              <a:rPr lang="en-US" baseline="0" dirty="0"/>
              <a:t> the puzzle by necessity. Don’t mention something new (features) until you need it.</a:t>
            </a:r>
          </a:p>
          <a:p>
            <a:endParaRPr lang="en-US" baseline="0" dirty="0"/>
          </a:p>
          <a:p>
            <a:pPr marL="228600" indent="-228600">
              <a:buAutoNum type="arabicPeriod"/>
            </a:pPr>
            <a:r>
              <a:rPr lang="en-US" dirty="0"/>
              <a:t>Built</a:t>
            </a:r>
            <a:r>
              <a:rPr lang="en-US" baseline="0" dirty="0"/>
              <a:t> the puzzle</a:t>
            </a:r>
          </a:p>
          <a:p>
            <a:pPr marL="228600" indent="-228600">
              <a:buAutoNum type="arabicPeriod"/>
            </a:pPr>
            <a:r>
              <a:rPr lang="en-US" baseline="0" dirty="0"/>
              <a:t>Talk about how you spend your time (calling out data wrangling as something that developers already do </a:t>
            </a:r>
            <a:r>
              <a:rPr lang="mr-IN" baseline="0" dirty="0"/>
              <a:t>–</a:t>
            </a:r>
            <a:r>
              <a:rPr lang="en-US" baseline="0" dirty="0"/>
              <a:t> “metadata scientist”)</a:t>
            </a:r>
          </a:p>
          <a:p>
            <a:pPr marL="228600" indent="-228600">
              <a:buAutoNum type="arabicPeriod"/>
            </a:pPr>
            <a:r>
              <a:rPr lang="en-US" baseline="0" dirty="0"/>
              <a:t>Talk about math, how much you need, where you need it</a:t>
            </a:r>
          </a:p>
          <a:p>
            <a:pPr marL="228600" indent="-228600">
              <a:buAutoNum type="arabicPeriod"/>
            </a:pPr>
            <a:endParaRPr lang="en-US" baseline="0" dirty="0"/>
          </a:p>
          <a:p>
            <a:pPr marL="0" indent="0">
              <a:buNone/>
            </a:pPr>
            <a:r>
              <a:rPr lang="en-US" baseline="0" dirty="0"/>
              <a:t>Also a chance to talk about hidden bias in data, e.g. skew towards men in software. So an ML “should I hire this person” would weight men heavily. The data is not bad, it’s just reflecting a situation that is itself the result of bias. The way to subtract it is to extract it explicitly.</a:t>
            </a:r>
          </a:p>
          <a:p>
            <a:pPr marL="0" indent="0">
              <a:buNone/>
            </a:pPr>
            <a:r>
              <a:rPr lang="en-US" baseline="0" dirty="0"/>
              <a:t>But this is also an opportunity! We can’t subtract bias from people’s brains, but we can subtract it from models. So that “hiring engine” may in the end be a force for social justice.</a:t>
            </a: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a:p>
        </p:txBody>
      </p:sp>
    </p:spTree>
    <p:extLst>
      <p:ext uri="{BB962C8B-B14F-4D97-AF65-F5344CB8AC3E}">
        <p14:creationId xmlns:p14="http://schemas.microsoft.com/office/powerpoint/2010/main" val="3848331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7436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7</a:t>
            </a:fld>
            <a:endParaRPr lang="en-US"/>
          </a:p>
        </p:txBody>
      </p:sp>
    </p:spTree>
    <p:extLst>
      <p:ext uri="{BB962C8B-B14F-4D97-AF65-F5344CB8AC3E}">
        <p14:creationId xmlns:p14="http://schemas.microsoft.com/office/powerpoint/2010/main" val="42528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Path Micheleen</a:t>
            </a:r>
            <a:r>
              <a:rPr lang="en-US" b="1" baseline="0" dirty="0"/>
              <a:t> took:</a:t>
            </a:r>
            <a:endParaRPr lang="en-US" dirty="0"/>
          </a:p>
          <a:p>
            <a:r>
              <a:rPr lang="en-US" dirty="0"/>
              <a:t>Common already developed tool:  e.g. Python community’s </a:t>
            </a:r>
            <a:r>
              <a:rPr lang="en-US" dirty="0" err="1">
                <a:latin typeface="Courier New" panose="02070309020205020404" pitchFamily="49" charset="0"/>
                <a:cs typeface="Courier New" panose="02070309020205020404" pitchFamily="49" charset="0"/>
              </a:rPr>
              <a:t>scikit</a:t>
            </a:r>
            <a:r>
              <a:rPr lang="en-US" dirty="0">
                <a:latin typeface="Courier New" panose="02070309020205020404" pitchFamily="49" charset="0"/>
                <a:cs typeface="Courier New" panose="02070309020205020404" pitchFamily="49" charset="0"/>
              </a:rPr>
              <a:t>-learn (http://scikit-learn.org/stable/)</a:t>
            </a:r>
            <a:r>
              <a:rPr lang="en-US" dirty="0"/>
              <a:t> or data science community’s </a:t>
            </a:r>
            <a:r>
              <a:rPr lang="en-US" dirty="0" err="1">
                <a:latin typeface="Courier New" panose="02070309020205020404" pitchFamily="49" charset="0"/>
                <a:cs typeface="Courier New" panose="02070309020205020404" pitchFamily="49" charset="0"/>
              </a:rPr>
              <a:t>mxnet</a:t>
            </a:r>
            <a:r>
              <a:rPr lang="en-US" dirty="0">
                <a:latin typeface="Courier New" panose="02070309020205020404" pitchFamily="49" charset="0"/>
                <a:cs typeface="Courier New" panose="02070309020205020404" pitchFamily="49" charset="0"/>
              </a:rPr>
              <a:t> (http://mxnet.io/)</a:t>
            </a:r>
          </a:p>
          <a:p>
            <a:r>
              <a:rPr lang="en-US" dirty="0">
                <a:latin typeface="Courier New" panose="02070309020205020404" pitchFamily="49" charset="0"/>
                <a:cs typeface="Courier New" panose="02070309020205020404" pitchFamily="49" charset="0"/>
              </a:rPr>
              <a:t>Sample data are found in the packages themselves to learn on</a:t>
            </a:r>
          </a:p>
          <a:p>
            <a:r>
              <a:rPr lang="en-US" dirty="0">
                <a:latin typeface="Courier New" panose="02070309020205020404" pitchFamily="49" charset="0"/>
                <a:cs typeface="Courier New" panose="02070309020205020404" pitchFamily="49" charset="0"/>
              </a:rPr>
              <a:t>Code snippets and </a:t>
            </a:r>
            <a:r>
              <a:rPr lang="en-US" dirty="0" err="1">
                <a:latin typeface="Courier New" panose="02070309020205020404" pitchFamily="49" charset="0"/>
                <a:cs typeface="Courier New" panose="02070309020205020404" pitchFamily="49" charset="0"/>
              </a:rPr>
              <a:t>quickstart</a:t>
            </a:r>
            <a:r>
              <a:rPr lang="en-US" dirty="0">
                <a:latin typeface="Courier New" panose="02070309020205020404" pitchFamily="49" charset="0"/>
                <a:cs typeface="Courier New" panose="02070309020205020404" pitchFamily="49" charset="0"/>
              </a:rPr>
              <a:t> guides</a:t>
            </a:r>
            <a:r>
              <a:rPr lang="en-US" baseline="0" dirty="0">
                <a:latin typeface="Courier New" panose="02070309020205020404" pitchFamily="49" charset="0"/>
                <a:cs typeface="Courier New" panose="02070309020205020404" pitchFamily="49" charset="0"/>
              </a:rPr>
              <a:t> in documentation on package</a:t>
            </a:r>
          </a:p>
          <a:p>
            <a:r>
              <a:rPr lang="en-US" baseline="0" dirty="0">
                <a:latin typeface="Courier New" panose="02070309020205020404" pitchFamily="49" charset="0"/>
                <a:cs typeface="Courier New" panose="02070309020205020404" pitchFamily="49" charset="0"/>
              </a:rPr>
              <a:t>Also, ways to viz data in docs</a:t>
            </a:r>
          </a:p>
          <a:p>
            <a:r>
              <a:rPr lang="en-US" baseline="0" dirty="0">
                <a:latin typeface="Courier New" panose="02070309020205020404" pitchFamily="49" charset="0"/>
                <a:cs typeface="Courier New" panose="02070309020205020404" pitchFamily="49" charset="0"/>
              </a:rPr>
              <a:t>Get creative in your questions – maybe do some feature engineering if that’s your cup o’ tea</a:t>
            </a:r>
          </a:p>
          <a:p>
            <a:r>
              <a:rPr lang="en-US" baseline="0" dirty="0">
                <a:latin typeface="Courier New" panose="02070309020205020404" pitchFamily="49" charset="0"/>
                <a:cs typeface="Courier New" panose="02070309020205020404" pitchFamily="49" charset="0"/>
              </a:rPr>
              <a:t>Play, play, play and if you like validations look into metrics</a:t>
            </a:r>
          </a:p>
          <a:p>
            <a:r>
              <a:rPr lang="en-US" baseline="0" dirty="0">
                <a:latin typeface="Courier New" panose="02070309020205020404" pitchFamily="49" charset="0"/>
                <a:cs typeface="Courier New" panose="02070309020205020404" pitchFamily="49" charset="0"/>
              </a:rPr>
              <a:t>Repeat with some actual real-world data (warning, you’ll have to clean and aggregate it yourself, but just model it after the sample data)</a:t>
            </a:r>
            <a:endParaRPr lang="en-US" dirty="0"/>
          </a:p>
          <a:p>
            <a:endParaRPr lang="en-US" dirty="0"/>
          </a:p>
          <a:p>
            <a:r>
              <a:rPr lang="en-US" dirty="0"/>
              <a:t>Good</a:t>
            </a:r>
            <a:r>
              <a:rPr lang="en-US" baseline="0" dirty="0"/>
              <a:t> example:  </a:t>
            </a:r>
            <a:r>
              <a:rPr lang="en-US" dirty="0"/>
              <a:t>Using </a:t>
            </a:r>
            <a:r>
              <a:rPr lang="en-US" dirty="0" err="1"/>
              <a:t>Mxnet</a:t>
            </a:r>
            <a:r>
              <a:rPr lang="en-US" baseline="0" dirty="0"/>
              <a:t> to train a neural network in R in 5 minutes (there’s also the Python version and other languages):  http://mxnet.io/tutorials/r/fiveMinutesNeuralNetwork.html</a:t>
            </a:r>
          </a:p>
          <a:p>
            <a:endParaRPr lang="en-US" baseline="0" dirty="0"/>
          </a:p>
          <a:p>
            <a:r>
              <a:rPr lang="en-US" dirty="0"/>
              <a:t>You</a:t>
            </a:r>
            <a:r>
              <a:rPr lang="en-US" baseline="0" dirty="0"/>
              <a:t> know you’re “done“ learning a package (Python’s </a:t>
            </a:r>
            <a:r>
              <a:rPr lang="en-US" baseline="0" dirty="0" err="1"/>
              <a:t>scikit</a:t>
            </a:r>
            <a:r>
              <a:rPr lang="en-US" baseline="0" dirty="0"/>
              <a:t>-learn for example from OSS community) when you are able to stay on top of new algorithms/features//techniques. And explain it to someone else.</a:t>
            </a:r>
            <a:endParaRPr lang="en-US" dirty="0"/>
          </a:p>
          <a:p>
            <a:endParaRPr lang="en-US" dirty="0"/>
          </a:p>
          <a:p>
            <a:r>
              <a:rPr lang="en-US" b="1" dirty="0"/>
              <a:t>The prerequisite for ML</a:t>
            </a:r>
          </a:p>
          <a:p>
            <a:r>
              <a:rPr lang="en-US" dirty="0"/>
              <a:t>The REAL</a:t>
            </a:r>
            <a:r>
              <a:rPr lang="en-US" baseline="0" dirty="0"/>
              <a:t> prerequisite for ML is</a:t>
            </a:r>
            <a:r>
              <a:rPr lang="en-US" b="1" baseline="0" dirty="0"/>
              <a:t> data analysis, </a:t>
            </a:r>
            <a:r>
              <a:rPr lang="en-US" b="0" baseline="0" dirty="0"/>
              <a:t>not linear algebra, calculus, or other complex math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analysis == get, clean, aggregate, explore, visualize (also from https://www.r-bloggers.com/the-real-prerequisite-for-machine-learning-isnt-math-its-data-analysis/)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data analysis:  machine learning models need carefully examined and cleaned data to work well</a:t>
            </a:r>
          </a:p>
          <a:p>
            <a:endParaRPr lang="en-US" dirty="0"/>
          </a:p>
          <a:p>
            <a:pPr marL="0" indent="0">
              <a:buNone/>
            </a:pPr>
            <a:r>
              <a:rPr lang="en-US" b="1" baseline="0" dirty="0"/>
              <a:t>What does a data scientist do all day anyway?</a:t>
            </a:r>
          </a:p>
          <a:p>
            <a:r>
              <a:rPr lang="en-US" dirty="0"/>
              <a:t>Get data from a data source to explore a topic you’ve always wanted to learn about or to improve your business</a:t>
            </a:r>
          </a:p>
          <a:p>
            <a:r>
              <a:rPr lang="en-US" dirty="0"/>
              <a:t>Clean data to remove noise or missing values or just identify problems</a:t>
            </a:r>
          </a:p>
          <a:p>
            <a:r>
              <a:rPr lang="en-US" dirty="0"/>
              <a:t>Transform data to create, delete or modify features (aka the columns)</a:t>
            </a:r>
          </a:p>
          <a:p>
            <a:r>
              <a:rPr lang="en-US" dirty="0"/>
              <a:t>Explore data with some basic stats and summarize it</a:t>
            </a:r>
          </a:p>
          <a:p>
            <a:r>
              <a:rPr lang="en-US" dirty="0"/>
              <a:t>Visualize data in static or interactive plots to understand trends and patterns</a:t>
            </a:r>
          </a:p>
          <a:p>
            <a:r>
              <a:rPr lang="en-US" dirty="0"/>
              <a:t>Read about new, interesting data science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rPr>
              <a:t>&lt;5% math – and that is generous!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Meta point: like an ML model, you are learning by doing. The more you play with this stuff, the more you push into corners, the more you will build your own mental model of how it all fits together.</a:t>
            </a:r>
          </a:p>
          <a:p>
            <a:endParaRPr lang="en-US" dirty="0"/>
          </a:p>
          <a:p>
            <a:r>
              <a:rPr lang="en-US" dirty="0"/>
              <a:t>Then Bill says:</a:t>
            </a:r>
          </a:p>
          <a:p>
            <a:endParaRPr lang="en-US" dirty="0"/>
          </a:p>
          <a:p>
            <a:r>
              <a:rPr lang="en-US" dirty="0"/>
              <a:t>Analogy:</a:t>
            </a:r>
            <a:r>
              <a:rPr lang="en-US" baseline="0" dirty="0"/>
              <a:t> learning a new web framework, like React or Angular. First one is a steep learning curve. Second one less so because they will share a lot of concepts, even if they are quite different. In fact the differences can help you understand the domain more deeply.</a:t>
            </a:r>
          </a:p>
          <a:p>
            <a:endParaRPr lang="en-US" baseline="0" dirty="0"/>
          </a:p>
          <a:p>
            <a:r>
              <a:rPr lang="en-US" baseline="0" dirty="0"/>
              <a:t>Similarly with databases. Maybe it took you a year to become really good at SQL Server, because it was your first database. Learning Mongo won’t take you as long, because even though they are pretty different, they still share a lot of ideas, and their differences help you understand some things you probably took for granted.</a:t>
            </a:r>
          </a:p>
          <a:p>
            <a:endParaRPr lang="en-US" baseline="0" dirty="0"/>
          </a:p>
        </p:txBody>
      </p:sp>
      <p:sp>
        <p:nvSpPr>
          <p:cNvPr id="4" name="Slide Number Placeholder 3"/>
          <p:cNvSpPr>
            <a:spLocks noGrp="1"/>
          </p:cNvSpPr>
          <p:nvPr>
            <p:ph type="sldNum" sz="quarter" idx="10"/>
          </p:nvPr>
        </p:nvSpPr>
        <p:spPr/>
        <p:txBody>
          <a:bodyPr/>
          <a:lstStyle/>
          <a:p>
            <a:fld id="{8CDD8F29-ACB9-49E5-92E4-E9D57DC57EE5}" type="slidenum">
              <a:rPr lang="en-US" smtClean="0"/>
              <a:t>8</a:t>
            </a:fld>
            <a:endParaRPr lang="en-US"/>
          </a:p>
        </p:txBody>
      </p:sp>
    </p:spTree>
    <p:extLst>
      <p:ext uri="{BB962C8B-B14F-4D97-AF65-F5344CB8AC3E}">
        <p14:creationId xmlns:p14="http://schemas.microsoft.com/office/powerpoint/2010/main" val="2594384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6/27/2017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8313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Five layers</a:t>
            </a:r>
          </a:p>
          <a:p>
            <a:r>
              <a:rPr lang="en-US" dirty="0"/>
              <a:t>	Input layer (pictures</a:t>
            </a:r>
            <a:r>
              <a:rPr lang="en-US" baseline="0" dirty="0"/>
              <a:t> including faces </a:t>
            </a:r>
            <a:r>
              <a:rPr lang="mr-IN" baseline="0" dirty="0"/>
              <a:t>–</a:t>
            </a:r>
            <a:r>
              <a:rPr lang="en-US" baseline="0" dirty="0"/>
              <a:t> 3 </a:t>
            </a:r>
            <a:r>
              <a:rPr lang="en-US" baseline="0" dirty="0" err="1"/>
              <a:t>polaroids</a:t>
            </a:r>
            <a:r>
              <a:rPr lang="en-US" baseline="0" dirty="0"/>
              <a:t>)</a:t>
            </a:r>
            <a:endParaRPr lang="en-US" dirty="0"/>
          </a:p>
          <a:p>
            <a:r>
              <a:rPr lang="en-US" dirty="0"/>
              <a:t>	Edges</a:t>
            </a:r>
          </a:p>
          <a:p>
            <a:r>
              <a:rPr lang="en-US" dirty="0"/>
              <a:t>	Nose/Ears/Eyes/Mouths</a:t>
            </a:r>
          </a:p>
          <a:p>
            <a:r>
              <a:rPr lang="en-US" dirty="0"/>
              <a:t>	Whole</a:t>
            </a:r>
            <a:r>
              <a:rPr lang="en-US" baseline="0" dirty="0"/>
              <a:t> Faces</a:t>
            </a:r>
          </a:p>
          <a:p>
            <a:r>
              <a:rPr lang="en-US" baseline="0" dirty="0"/>
              <a:t>	“This is probably Bill”</a:t>
            </a:r>
            <a:endParaRPr lang="en-US" dirty="0"/>
          </a:p>
          <a:p>
            <a:endParaRPr lang="en-US" dirty="0"/>
          </a:p>
          <a:p>
            <a:endParaRPr lang="en-US" dirty="0"/>
          </a:p>
          <a:p>
            <a:r>
              <a:rPr lang="en-US" dirty="0"/>
              <a:t>Our</a:t>
            </a:r>
            <a:r>
              <a:rPr lang="en-US" baseline="0" dirty="0"/>
              <a:t> sci-fi future, powered by DNN:</a:t>
            </a:r>
            <a:endParaRPr lang="en-US" dirty="0"/>
          </a:p>
          <a:p>
            <a:pPr lvl="1"/>
            <a:r>
              <a:rPr lang="en-US" dirty="0"/>
              <a:t>Composing models</a:t>
            </a:r>
          </a:p>
          <a:p>
            <a:pPr lvl="1"/>
            <a:r>
              <a:rPr lang="en-US" dirty="0"/>
              <a:t>Extracting</a:t>
            </a:r>
            <a:r>
              <a:rPr lang="en-US" baseline="0" dirty="0"/>
              <a:t> style</a:t>
            </a:r>
          </a:p>
          <a:p>
            <a:pPr lvl="1"/>
            <a:r>
              <a:rPr lang="en-US" baseline="0" dirty="0"/>
              <a:t>Your choice</a:t>
            </a:r>
          </a:p>
          <a:p>
            <a:pPr lvl="1"/>
            <a:r>
              <a:rPr lang="en-US" baseline="0" dirty="0"/>
              <a:t>Main point: DNNs don’t just answer questions, allow us to create and transform</a:t>
            </a:r>
          </a:p>
          <a:p>
            <a:pPr lvl="1"/>
            <a:endParaRPr lang="en-US" baseline="0" dirty="0"/>
          </a:p>
        </p:txBody>
      </p:sp>
      <p:sp>
        <p:nvSpPr>
          <p:cNvPr id="4" name="Slide Number Placeholder 3"/>
          <p:cNvSpPr>
            <a:spLocks noGrp="1"/>
          </p:cNvSpPr>
          <p:nvPr>
            <p:ph type="sldNum" sz="quarter" idx="10"/>
          </p:nvPr>
        </p:nvSpPr>
        <p:spPr/>
        <p:txBody>
          <a:bodyPr/>
          <a:lstStyle/>
          <a:p>
            <a:fld id="{6E81C507-7249-AE40-8E93-AAF6C347ED90}" type="slidenum">
              <a:rPr lang="en-US" smtClean="0"/>
              <a:t>10</a:t>
            </a:fld>
            <a:endParaRPr lang="en-US"/>
          </a:p>
        </p:txBody>
      </p:sp>
    </p:spTree>
    <p:extLst>
      <p:ext uri="{BB962C8B-B14F-4D97-AF65-F5344CB8AC3E}">
        <p14:creationId xmlns:p14="http://schemas.microsoft.com/office/powerpoint/2010/main" val="342911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6/27/2017 9:49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09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png"/><Relationship Id="rId2" Type="http://schemas.openxmlformats.org/officeDocument/2006/relationships/customXml" Target="../../customXml/item6.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7.xml"/><Relationship Id="rId4" Type="http://schemas.openxmlformats.org/officeDocument/2006/relationships/customXml" Target="../../customXml/item3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33.xml"/><Relationship Id="rId7" Type="http://schemas.openxmlformats.org/officeDocument/2006/relationships/image" Target="../media/image1.png"/><Relationship Id="rId2" Type="http://schemas.openxmlformats.org/officeDocument/2006/relationships/customXml" Target="../../customXml/item26.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customXml" Target="../../customXml/item14.xml"/><Relationship Id="rId4" Type="http://schemas.openxmlformats.org/officeDocument/2006/relationships/customXml" Target="../../customXml/item1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2.png"/><Relationship Id="rId2" Type="http://schemas.openxmlformats.org/officeDocument/2006/relationships/customXml" Target="../../customXml/item23.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22.xml"/><Relationship Id="rId4" Type="http://schemas.openxmlformats.org/officeDocument/2006/relationships/customXml" Target="../../customXml/item30.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84716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9"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9" y="6483350"/>
            <a:ext cx="2797175" cy="371475"/>
          </a:xfrm>
        </p:spPr>
        <p:txBody>
          <a:bodyPr/>
          <a:lstStyle/>
          <a:p>
            <a:fld id="{98DE02BA-56F8-450C-830E-2388E79777B6}" type="datetimeFigureOut">
              <a:rPr lang="en-US" smtClean="0"/>
              <a:t>6/27/2017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958653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17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722381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6210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2DA03090-7B89-A74E-99C5-5089F8C49D4E}" type="datetimeFigureOut">
              <a:rPr lang="en-US" smtClean="0"/>
              <a:t>6/27/2017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2666308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8.xml"/><Relationship Id="rId21" Type="http://schemas.openxmlformats.org/officeDocument/2006/relationships/slideLayout" Target="../slideLayouts/slideLayout21.xml"/><Relationship Id="rId34" Type="http://schemas.openxmlformats.org/officeDocument/2006/relationships/tags" Target="../tags/tag3.xml"/><Relationship Id="rId42" Type="http://schemas.openxmlformats.org/officeDocument/2006/relationships/tags" Target="../tags/tag11.xml"/><Relationship Id="rId47" Type="http://schemas.openxmlformats.org/officeDocument/2006/relationships/tags" Target="../tags/tag16.xml"/><Relationship Id="rId50" Type="http://schemas.openxmlformats.org/officeDocument/2006/relationships/tags" Target="../tags/tag19.xml"/><Relationship Id="rId55" Type="http://schemas.openxmlformats.org/officeDocument/2006/relationships/tags" Target="../tags/tag24.xml"/><Relationship Id="rId63" Type="http://schemas.openxmlformats.org/officeDocument/2006/relationships/tags" Target="../tags/tag32.xml"/><Relationship Id="rId68" Type="http://schemas.openxmlformats.org/officeDocument/2006/relationships/tags" Target="../tags/tag3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37" Type="http://schemas.openxmlformats.org/officeDocument/2006/relationships/tags" Target="../tags/tag6.xml"/><Relationship Id="rId40" Type="http://schemas.openxmlformats.org/officeDocument/2006/relationships/tags" Target="../tags/tag9.xml"/><Relationship Id="rId45" Type="http://schemas.openxmlformats.org/officeDocument/2006/relationships/tags" Target="../tags/tag14.xml"/><Relationship Id="rId53" Type="http://schemas.openxmlformats.org/officeDocument/2006/relationships/tags" Target="../tags/tag22.xml"/><Relationship Id="rId58" Type="http://schemas.openxmlformats.org/officeDocument/2006/relationships/tags" Target="../tags/tag27.xml"/><Relationship Id="rId66" Type="http://schemas.openxmlformats.org/officeDocument/2006/relationships/tags" Target="../tags/tag3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5.xml"/><Relationship Id="rId49" Type="http://schemas.openxmlformats.org/officeDocument/2006/relationships/tags" Target="../tags/tag18.xml"/><Relationship Id="rId57" Type="http://schemas.openxmlformats.org/officeDocument/2006/relationships/tags" Target="../tags/tag26.xml"/><Relationship Id="rId61" Type="http://schemas.openxmlformats.org/officeDocument/2006/relationships/tags" Target="../tags/tag30.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4" Type="http://schemas.openxmlformats.org/officeDocument/2006/relationships/tags" Target="../tags/tag13.xml"/><Relationship Id="rId52" Type="http://schemas.openxmlformats.org/officeDocument/2006/relationships/tags" Target="../tags/tag21.xml"/><Relationship Id="rId60" Type="http://schemas.openxmlformats.org/officeDocument/2006/relationships/tags" Target="../tags/tag29.xml"/><Relationship Id="rId65" Type="http://schemas.openxmlformats.org/officeDocument/2006/relationships/tags" Target="../tags/tag3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4.xml"/><Relationship Id="rId43" Type="http://schemas.openxmlformats.org/officeDocument/2006/relationships/tags" Target="../tags/tag12.xml"/><Relationship Id="rId48" Type="http://schemas.openxmlformats.org/officeDocument/2006/relationships/tags" Target="../tags/tag17.xml"/><Relationship Id="rId56" Type="http://schemas.openxmlformats.org/officeDocument/2006/relationships/tags" Target="../tags/tag25.xml"/><Relationship Id="rId64" Type="http://schemas.openxmlformats.org/officeDocument/2006/relationships/tags" Target="../tags/tag33.xml"/><Relationship Id="rId69" Type="http://schemas.openxmlformats.org/officeDocument/2006/relationships/tags" Target="../tags/tag38.xml"/><Relationship Id="rId8" Type="http://schemas.openxmlformats.org/officeDocument/2006/relationships/slideLayout" Target="../slideLayouts/slideLayout8.xml"/><Relationship Id="rId51" Type="http://schemas.openxmlformats.org/officeDocument/2006/relationships/tags" Target="../tags/tag2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38" Type="http://schemas.openxmlformats.org/officeDocument/2006/relationships/tags" Target="../tags/tag7.xml"/><Relationship Id="rId46" Type="http://schemas.openxmlformats.org/officeDocument/2006/relationships/tags" Target="../tags/tag15.xml"/><Relationship Id="rId59" Type="http://schemas.openxmlformats.org/officeDocument/2006/relationships/tags" Target="../tags/tag28.xml"/><Relationship Id="rId67" Type="http://schemas.openxmlformats.org/officeDocument/2006/relationships/tags" Target="../tags/tag36.xml"/><Relationship Id="rId20" Type="http://schemas.openxmlformats.org/officeDocument/2006/relationships/slideLayout" Target="../slideLayouts/slideLayout20.xml"/><Relationship Id="rId41" Type="http://schemas.openxmlformats.org/officeDocument/2006/relationships/tags" Target="../tags/tag10.xml"/><Relationship Id="rId54" Type="http://schemas.openxmlformats.org/officeDocument/2006/relationships/tags" Target="../tags/tag23.xml"/><Relationship Id="rId62" Type="http://schemas.openxmlformats.org/officeDocument/2006/relationships/tags" Target="../tags/tag31.xml"/><Relationship Id="rId70" Type="http://schemas.openxmlformats.org/officeDocument/2006/relationships/tags" Target="../tags/tag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2"/>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3"/>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4"/>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5"/>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6"/>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7"/>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8"/>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9"/>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0"/>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1"/>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2"/>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3"/>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4"/>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5"/>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6"/>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7"/>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8"/>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9"/>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0"/>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1"/>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2"/>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3"/>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4"/>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5"/>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6"/>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7"/>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8"/>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9"/>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0"/>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1"/>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2"/>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3"/>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4"/>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5"/>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6"/>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7"/>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8"/>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9"/>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0"/>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image" Target="../media/image16.tiff"/><Relationship Id="rId10" Type="http://schemas.openxmlformats.org/officeDocument/2006/relationships/image" Target="../media/image15.tiff"/><Relationship Id="rId4" Type="http://schemas.openxmlformats.org/officeDocument/2006/relationships/customXml" Target="../ink/ink1.xml"/><Relationship Id="rId9" Type="http://schemas.openxmlformats.org/officeDocument/2006/relationships/image" Target="../media/image260.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sz="5400" dirty="0">
                <a:solidFill>
                  <a:schemeClr val="bg1"/>
                </a:solidFill>
              </a:rPr>
              <a:t>Artificial Intelligence, Machine Learning and Microsoft Cognitive Services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41000" y="552901"/>
            <a:ext cx="3359494" cy="5691799"/>
          </a:xfrm>
          <a:prstGeom prst="rect">
            <a:avLst/>
          </a:prstGeom>
        </p:spPr>
      </p:pic>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68181"/>
          <a:stretch/>
        </p:blipFill>
        <p:spPr>
          <a:xfrm>
            <a:off x="5217940" y="1391320"/>
            <a:ext cx="2127162" cy="4530498"/>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39090" r="31820"/>
          <a:stretch/>
        </p:blipFill>
        <p:spPr>
          <a:xfrm>
            <a:off x="3116166" y="1208442"/>
            <a:ext cx="2101774" cy="4896255"/>
          </a:xfrm>
          <a:prstGeom prst="rect">
            <a:avLst/>
          </a:prstGeom>
        </p:spPr>
      </p:pic>
      <p:grpSp>
        <p:nvGrpSpPr>
          <p:cNvPr id="46" name="Group 45"/>
          <p:cNvGrpSpPr/>
          <p:nvPr/>
        </p:nvGrpSpPr>
        <p:grpSpPr>
          <a:xfrm>
            <a:off x="7604620" y="931051"/>
            <a:ext cx="1280146" cy="4825938"/>
            <a:chOff x="7604620" y="931051"/>
            <a:chExt cx="1280146" cy="4825938"/>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14572" t="15130" r="75630" b="68805"/>
            <a:stretch/>
          </p:blipFill>
          <p:spPr>
            <a:xfrm>
              <a:off x="7604620" y="931051"/>
              <a:ext cx="1280146" cy="1422384"/>
            </a:xfrm>
            <a:prstGeom prst="rect">
              <a:avLst/>
            </a:prstGeom>
          </p:spPr>
        </p:pic>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1602" t="42198" r="79688" b="43343"/>
            <a:stretch/>
          </p:blipFill>
          <p:spPr>
            <a:xfrm>
              <a:off x="7696059" y="2730151"/>
              <a:ext cx="1188707" cy="1337297"/>
            </a:xfrm>
            <a:prstGeom prst="rect">
              <a:avLst/>
            </a:prstGeom>
          </p:spPr>
        </p:pic>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3065" t="67170" r="80403" b="21585"/>
            <a:stretch/>
          </p:blipFill>
          <p:spPr>
            <a:xfrm>
              <a:off x="7665856" y="4476844"/>
              <a:ext cx="1097267" cy="1280145"/>
            </a:xfrm>
            <a:prstGeom prst="rect">
              <a:avLst/>
            </a:prstGeom>
          </p:spPr>
        </p:pic>
      </p:grpSp>
      <p:grpSp>
        <p:nvGrpSpPr>
          <p:cNvPr id="47" name="Group 46"/>
          <p:cNvGrpSpPr/>
          <p:nvPr/>
        </p:nvGrpSpPr>
        <p:grpSpPr>
          <a:xfrm>
            <a:off x="9110440" y="433037"/>
            <a:ext cx="3359494" cy="5691799"/>
            <a:chOff x="9110440" y="433037"/>
            <a:chExt cx="3359494" cy="5691799"/>
          </a:xfrm>
        </p:grpSpPr>
        <p:pic>
          <p:nvPicPr>
            <p:cNvPr id="42" name="Picture 41"/>
            <p:cNvPicPr>
              <a:picLocks noChangeAspect="1"/>
            </p:cNvPicPr>
            <p:nvPr/>
          </p:nvPicPr>
          <p:blipFill rotWithShape="1">
            <a:blip r:embed="rId3">
              <a:extLst>
                <a:ext uri="{28A0092B-C50C-407E-A947-70E740481C1C}">
                  <a14:useLocalDpi xmlns:a14="http://schemas.microsoft.com/office/drawing/2010/main" val="0"/>
                </a:ext>
              </a:extLst>
            </a:blip>
            <a:srcRect r="60000"/>
            <a:stretch/>
          </p:blipFill>
          <p:spPr>
            <a:xfrm>
              <a:off x="9110440" y="433037"/>
              <a:ext cx="3359494" cy="5691799"/>
            </a:xfrm>
            <a:prstGeom prst="rect">
              <a:avLst/>
            </a:prstGeom>
          </p:spPr>
        </p:pic>
        <p:sp>
          <p:nvSpPr>
            <p:cNvPr id="43" name="Rectangle 42"/>
            <p:cNvSpPr/>
            <p:nvPr/>
          </p:nvSpPr>
          <p:spPr bwMode="auto">
            <a:xfrm>
              <a:off x="10332992" y="1485604"/>
              <a:ext cx="640073"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033970" y="2893041"/>
              <a:ext cx="756217" cy="731512"/>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0291454" y="4267394"/>
              <a:ext cx="498734" cy="601453"/>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27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883" y="2354424"/>
            <a:ext cx="12434710" cy="46396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92" tIns="146234" rIns="182792" bIns="146234"/>
          <a:lstStyle/>
          <a:p>
            <a:pPr algn="ctr" defTabSz="931931">
              <a:lnSpc>
                <a:spcPct val="90000"/>
              </a:lnSpc>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noAutofit/>
          </a:bodyPr>
          <a:lstStyle/>
          <a:p>
            <a:r>
              <a:rPr lang="en-US" sz="5399" dirty="0">
                <a:solidFill>
                  <a:schemeClr val="accent2"/>
                </a:solidFill>
              </a:rPr>
              <a:t>Why Microsoft Cognitive Services?</a:t>
            </a:r>
          </a:p>
        </p:txBody>
      </p:sp>
      <p:grpSp>
        <p:nvGrpSpPr>
          <p:cNvPr id="20" name="Group 19"/>
          <p:cNvGrpSpPr/>
          <p:nvPr/>
        </p:nvGrpSpPr>
        <p:grpSpPr>
          <a:xfrm>
            <a:off x="882" y="1973479"/>
            <a:ext cx="12434711" cy="1078839"/>
            <a:chOff x="-1" y="3077303"/>
            <a:chExt cx="12436475" cy="891728"/>
          </a:xfrm>
          <a:solidFill>
            <a:schemeClr val="accent2"/>
          </a:solidFill>
        </p:grpSpPr>
        <p:sp>
          <p:nvSpPr>
            <p:cNvPr id="10" name="Rectangle 9"/>
            <p:cNvSpPr/>
            <p:nvPr/>
          </p:nvSpPr>
          <p:spPr>
            <a:xfrm>
              <a:off x="-1" y="3077303"/>
              <a:ext cx="12436475" cy="8917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prstClr val="white"/>
                </a:solidFill>
                <a:latin typeface="Segoe UI"/>
              </a:endParaRPr>
            </a:p>
          </p:txBody>
        </p:sp>
        <p:sp>
          <p:nvSpPr>
            <p:cNvPr id="38" name="TextBox 37"/>
            <p:cNvSpPr txBox="1"/>
            <p:nvPr/>
          </p:nvSpPr>
          <p:spPr>
            <a:xfrm>
              <a:off x="1506959" y="3276734"/>
              <a:ext cx="95525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Easy</a:t>
              </a:r>
            </a:p>
          </p:txBody>
        </p:sp>
        <p:sp>
          <p:nvSpPr>
            <p:cNvPr id="40" name="TextBox 39"/>
            <p:cNvSpPr txBox="1"/>
            <p:nvPr/>
          </p:nvSpPr>
          <p:spPr>
            <a:xfrm>
              <a:off x="5417124" y="3276734"/>
              <a:ext cx="1470323"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Flexible</a:t>
              </a:r>
            </a:p>
          </p:txBody>
        </p:sp>
        <p:sp>
          <p:nvSpPr>
            <p:cNvPr id="41" name="TextBox 40"/>
            <p:cNvSpPr txBox="1"/>
            <p:nvPr/>
          </p:nvSpPr>
          <p:spPr>
            <a:xfrm>
              <a:off x="9717045" y="3276734"/>
              <a:ext cx="1278620" cy="492868"/>
            </a:xfrm>
            <a:prstGeom prst="rect">
              <a:avLst/>
            </a:prstGeom>
            <a:grpFill/>
          </p:spPr>
          <p:txBody>
            <a:bodyPr wrap="none" rtlCol="0" anchor="ctr">
              <a:spAutoFit/>
            </a:bodyPr>
            <a:lstStyle/>
            <a:p>
              <a:pPr defTabSz="932418"/>
              <a:r>
                <a:rPr lang="en-US" sz="3199" dirty="0">
                  <a:solidFill>
                    <a:srgbClr val="FFFFFF"/>
                  </a:solidFill>
                  <a:latin typeface="Segoe UI Light"/>
                  <a:cs typeface="Segoe UI Semilight" panose="020B0402040204020203" pitchFamily="34" charset="0"/>
                </a:rPr>
                <a:t>Tested</a:t>
              </a:r>
            </a:p>
          </p:txBody>
        </p:sp>
      </p:grpSp>
      <p:sp>
        <p:nvSpPr>
          <p:cNvPr id="42" name="Rectangle 41"/>
          <p:cNvSpPr/>
          <p:nvPr/>
        </p:nvSpPr>
        <p:spPr>
          <a:xfrm>
            <a:off x="427860" y="3901965"/>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Simple to add: just a few lines of code required</a:t>
            </a:r>
          </a:p>
        </p:txBody>
      </p:sp>
      <p:sp>
        <p:nvSpPr>
          <p:cNvPr id="4" name="Rectangle 3"/>
          <p:cNvSpPr/>
          <p:nvPr/>
        </p:nvSpPr>
        <p:spPr>
          <a:xfrm>
            <a:off x="427860" y="3116317"/>
            <a:ext cx="3775020"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Roll your own with REST APIs</a:t>
            </a:r>
          </a:p>
        </p:txBody>
      </p:sp>
      <p:grpSp>
        <p:nvGrpSpPr>
          <p:cNvPr id="21" name="Group 20"/>
          <p:cNvGrpSpPr/>
          <p:nvPr/>
        </p:nvGrpSpPr>
        <p:grpSpPr>
          <a:xfrm>
            <a:off x="427860" y="4687614"/>
            <a:ext cx="3775020" cy="1857217"/>
            <a:chOff x="427038" y="5361173"/>
            <a:chExt cx="3775556" cy="1857480"/>
          </a:xfrm>
          <a:solidFill>
            <a:schemeClr val="bg1"/>
          </a:solidFill>
        </p:grpSpPr>
        <p:sp>
          <p:nvSpPr>
            <p:cNvPr id="52" name="Rectangle 51"/>
            <p:cNvSpPr/>
            <p:nvPr/>
          </p:nvSpPr>
          <p:spPr>
            <a:xfrm>
              <a:off x="427038" y="5361173"/>
              <a:ext cx="3775556"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9" name="Group 8"/>
            <p:cNvGrpSpPr/>
            <p:nvPr/>
          </p:nvGrpSpPr>
          <p:grpSpPr>
            <a:xfrm>
              <a:off x="1337852" y="5685292"/>
              <a:ext cx="1953928" cy="1228560"/>
              <a:chOff x="880828" y="5572143"/>
              <a:chExt cx="2147622" cy="1350348"/>
            </a:xfrm>
            <a:grpFill/>
          </p:grpSpPr>
          <p:grpSp>
            <p:nvGrpSpPr>
              <p:cNvPr id="7" name="Group 6"/>
              <p:cNvGrpSpPr/>
              <p:nvPr/>
            </p:nvGrpSpPr>
            <p:grpSpPr>
              <a:xfrm>
                <a:off x="880828" y="5572143"/>
                <a:ext cx="1209112" cy="1091279"/>
                <a:chOff x="880828" y="5572143"/>
                <a:chExt cx="1209112" cy="1091279"/>
              </a:xfrm>
              <a:grpFill/>
            </p:grpSpPr>
            <p:pic>
              <p:nvPicPr>
                <p:cNvPr id="3" name="Picture 2"/>
                <p:cNvPicPr>
                  <a:picLocks noChangeAspect="1"/>
                </p:cNvPicPr>
                <p:nvPr/>
              </p:nvPicPr>
              <p:blipFill>
                <a:blip r:embed="rId3"/>
                <a:stretch>
                  <a:fillRect/>
                </a:stretch>
              </p:blipFill>
              <p:spPr>
                <a:xfrm>
                  <a:off x="952844" y="5572143"/>
                  <a:ext cx="1091279" cy="1091279"/>
                </a:xfrm>
                <a:prstGeom prst="rect">
                  <a:avLst/>
                </a:prstGeom>
                <a:grpFill/>
              </p:spPr>
            </p:pic>
            <p:sp>
              <p:nvSpPr>
                <p:cNvPr id="23" name="TextBox 22"/>
                <p:cNvSpPr txBox="1"/>
                <p:nvPr/>
              </p:nvSpPr>
              <p:spPr>
                <a:xfrm>
                  <a:off x="880828" y="5737111"/>
                  <a:ext cx="1209112" cy="76572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b="1" dirty="0">
                      <a:solidFill>
                        <a:prstClr val="white"/>
                      </a:solidFill>
                      <a:latin typeface="Segoe UI Semibold" panose="020B0702040204020203" pitchFamily="34" charset="0"/>
                      <a:cs typeface="Segoe UI Semibold" panose="020B0702040204020203" pitchFamily="34" charset="0"/>
                    </a:rPr>
                    <a:t>GET A</a:t>
                  </a:r>
                  <a:br>
                    <a:rPr lang="en-US" sz="1399" b="1" dirty="0">
                      <a:solidFill>
                        <a:prstClr val="white"/>
                      </a:solidFill>
                      <a:latin typeface="Segoe UI Semibold" panose="020B0702040204020203" pitchFamily="34" charset="0"/>
                      <a:cs typeface="Segoe UI Semibold" panose="020B0702040204020203" pitchFamily="34" charset="0"/>
                    </a:rPr>
                  </a:br>
                  <a:r>
                    <a:rPr lang="en-US" sz="1399"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864675" y="5922660"/>
                <a:ext cx="1163775" cy="999831"/>
                <a:chOff x="1864675" y="5922660"/>
                <a:chExt cx="1163775" cy="999831"/>
              </a:xfrm>
              <a:grpFill/>
            </p:grpSpPr>
            <p:pic>
              <p:nvPicPr>
                <p:cNvPr id="5" name="Picture 4"/>
                <p:cNvPicPr>
                  <a:picLocks noChangeAspect="1"/>
                </p:cNvPicPr>
                <p:nvPr/>
              </p:nvPicPr>
              <p:blipFill>
                <a:blip r:embed="rId4"/>
                <a:stretch>
                  <a:fillRect/>
                </a:stretch>
              </p:blipFill>
              <p:spPr>
                <a:xfrm>
                  <a:off x="1954781" y="5922660"/>
                  <a:ext cx="999831" cy="999831"/>
                </a:xfrm>
                <a:prstGeom prst="rect">
                  <a:avLst/>
                </a:prstGeom>
                <a:noFill/>
              </p:spPr>
            </p:pic>
            <p:sp>
              <p:nvSpPr>
                <p:cNvPr id="53" name="TextBox 52"/>
                <p:cNvSpPr txBox="1"/>
                <p:nvPr/>
              </p:nvSpPr>
              <p:spPr>
                <a:xfrm>
                  <a:off x="1864675" y="6152030"/>
                  <a:ext cx="1163775" cy="544342"/>
                </a:xfrm>
                <a:prstGeom prst="rect">
                  <a:avLst/>
                </a:prstGeom>
                <a:noFill/>
              </p:spPr>
              <p:txBody>
                <a:bodyPr wrap="square" lIns="186494" tIns="149196" rIns="186494" bIns="149196" rtlCol="0" anchor="ctr">
                  <a:spAutoFit/>
                </a:bodyPr>
                <a:lstStyle/>
                <a:p>
                  <a:pPr algn="ctr" defTabSz="932418">
                    <a:lnSpc>
                      <a:spcPct val="90000"/>
                    </a:lnSpc>
                    <a:spcAft>
                      <a:spcPts val="612"/>
                    </a:spcAft>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grpSp>
        <p:nvGrpSpPr>
          <p:cNvPr id="22" name="Group 21"/>
          <p:cNvGrpSpPr/>
          <p:nvPr/>
        </p:nvGrpSpPr>
        <p:grpSpPr>
          <a:xfrm>
            <a:off x="4250575" y="4687614"/>
            <a:ext cx="3931363" cy="1857217"/>
            <a:chOff x="4250296" y="5361173"/>
            <a:chExt cx="3931920" cy="1857480"/>
          </a:xfrm>
          <a:solidFill>
            <a:schemeClr val="bg1"/>
          </a:solidFill>
        </p:grpSpPr>
        <p:sp>
          <p:nvSpPr>
            <p:cNvPr id="54" name="Rectangle 53"/>
            <p:cNvSpPr/>
            <p:nvPr/>
          </p:nvSpPr>
          <p:spPr>
            <a:xfrm>
              <a:off x="4250296" y="5361173"/>
              <a:ext cx="39319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6" name="Group 15"/>
            <p:cNvGrpSpPr/>
            <p:nvPr/>
          </p:nvGrpSpPr>
          <p:grpSpPr>
            <a:xfrm>
              <a:off x="4705259" y="5634205"/>
              <a:ext cx="3021994" cy="1127247"/>
              <a:chOff x="4707240" y="5462576"/>
              <a:chExt cx="3021994" cy="1127247"/>
            </a:xfrm>
            <a:grpFill/>
          </p:grpSpPr>
          <p:sp>
            <p:nvSpPr>
              <p:cNvPr id="44" name="Freeform 11"/>
              <p:cNvSpPr>
                <a:spLocks noEditPoints="1"/>
              </p:cNvSpPr>
              <p:nvPr/>
            </p:nvSpPr>
            <p:spPr bwMode="black">
              <a:xfrm>
                <a:off x="6039449" y="5654147"/>
                <a:ext cx="315150" cy="3880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48" name="Freeform 47"/>
              <p:cNvSpPr>
                <a:spLocks noChangeAspect="1" noEditPoints="1"/>
              </p:cNvSpPr>
              <p:nvPr/>
            </p:nvSpPr>
            <p:spPr bwMode="black">
              <a:xfrm>
                <a:off x="5305818" y="5701026"/>
                <a:ext cx="295450" cy="2942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505050"/>
                  </a:solidFill>
                  <a:latin typeface="Segoe UI"/>
                </a:endParaRPr>
              </a:p>
            </p:txBody>
          </p:sp>
          <p:grpSp>
            <p:nvGrpSpPr>
              <p:cNvPr id="49" name="Group 48"/>
              <p:cNvGrpSpPr>
                <a:grpSpLocks noChangeAspect="1"/>
              </p:cNvGrpSpPr>
              <p:nvPr/>
            </p:nvGrpSpPr>
            <p:grpSpPr bwMode="black">
              <a:xfrm>
                <a:off x="6730350" y="5462576"/>
                <a:ext cx="328068" cy="576946"/>
                <a:chOff x="-1002364" y="1300163"/>
                <a:chExt cx="1162051" cy="2043612"/>
              </a:xfrm>
              <a:grpFill/>
            </p:grpSpPr>
            <p:sp>
              <p:nvSpPr>
                <p:cNvPr id="50" name="Freeform 49"/>
                <p:cNvSpPr>
                  <a:spLocks/>
                </p:cNvSpPr>
                <p:nvPr/>
              </p:nvSpPr>
              <p:spPr bwMode="black">
                <a:xfrm>
                  <a:off x="-1002364" y="2303961"/>
                  <a:ext cx="1162051" cy="1039814"/>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51" name="Freeform 50"/>
                <p:cNvSpPr>
                  <a:spLocks/>
                </p:cNvSpPr>
                <p:nvPr/>
              </p:nvSpPr>
              <p:spPr bwMode="black">
                <a:xfrm>
                  <a:off x="-402289" y="1300163"/>
                  <a:ext cx="288926" cy="317501"/>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pic>
            <p:nvPicPr>
              <p:cNvPr id="2050" name="Picture 2" descr="http://iran-python.ir/images/python_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07240" y="6193718"/>
                <a:ext cx="1364974" cy="396105"/>
              </a:xfrm>
              <a:prstGeom prst="rect">
                <a:avLst/>
              </a:prstGeom>
              <a:grpFill/>
              <a:extLst/>
            </p:spPr>
          </p:pic>
          <p:pic>
            <p:nvPicPr>
              <p:cNvPr id="2052" name="Picture 4" descr="http://mean.io/system/assets/img/logos/nodejs.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0073" y="6129864"/>
                <a:ext cx="1229161" cy="330337"/>
              </a:xfrm>
              <a:prstGeom prst="rect">
                <a:avLst/>
              </a:prstGeom>
              <a:grpFill/>
              <a:extLst/>
            </p:spPr>
          </p:pic>
        </p:grpSp>
      </p:grpSp>
      <p:grpSp>
        <p:nvGrpSpPr>
          <p:cNvPr id="24" name="Group 23"/>
          <p:cNvGrpSpPr/>
          <p:nvPr/>
        </p:nvGrpSpPr>
        <p:grpSpPr>
          <a:xfrm>
            <a:off x="8229633" y="4687614"/>
            <a:ext cx="3800581" cy="1857217"/>
            <a:chOff x="8229918" y="5361173"/>
            <a:chExt cx="3801120" cy="1857480"/>
          </a:xfrm>
          <a:solidFill>
            <a:schemeClr val="bg1"/>
          </a:solidFill>
        </p:grpSpPr>
        <p:sp>
          <p:nvSpPr>
            <p:cNvPr id="55" name="Rectangle 54"/>
            <p:cNvSpPr/>
            <p:nvPr/>
          </p:nvSpPr>
          <p:spPr>
            <a:xfrm>
              <a:off x="8229918" y="5361173"/>
              <a:ext cx="3801120" cy="1857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457135" rtlCol="0" anchor="ctr"/>
            <a:lstStyle/>
            <a:p>
              <a:pPr defTabSz="932563">
                <a:spcBef>
                  <a:spcPts val="600"/>
                </a:spcBef>
                <a:spcAft>
                  <a:spcPts val="600"/>
                </a:spcAft>
              </a:pPr>
              <a:endParaRPr lang="en-US" sz="1599" dirty="0">
                <a:solidFill>
                  <a:srgbClr val="505050"/>
                </a:solidFill>
                <a:latin typeface="Segoe UI"/>
                <a:cs typeface="Segoe UI Semilight" panose="020B0402040204020203" pitchFamily="34" charset="0"/>
              </a:endParaRPr>
            </a:p>
          </p:txBody>
        </p:sp>
        <p:grpSp>
          <p:nvGrpSpPr>
            <p:cNvPr id="17" name="Group 16"/>
            <p:cNvGrpSpPr/>
            <p:nvPr/>
          </p:nvGrpSpPr>
          <p:grpSpPr>
            <a:xfrm>
              <a:off x="8399838" y="5770852"/>
              <a:ext cx="3461281" cy="1018764"/>
              <a:chOff x="8321003" y="5438569"/>
              <a:chExt cx="3612234" cy="1063194"/>
            </a:xfrm>
            <a:grpFill/>
          </p:grpSpPr>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9091078" y="5566414"/>
                <a:ext cx="941121" cy="385860"/>
              </a:xfrm>
              <a:prstGeom prst="rect">
                <a:avLst/>
              </a:prstGeom>
              <a:grp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21003" y="5968736"/>
                <a:ext cx="1470798" cy="449262"/>
              </a:xfrm>
              <a:prstGeom prst="rect">
                <a:avLst/>
              </a:prstGeom>
              <a:grpFill/>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167" y="6019602"/>
                <a:ext cx="1946070" cy="482161"/>
              </a:xfrm>
              <a:prstGeom prst="rect">
                <a:avLst/>
              </a:prstGeom>
              <a:grpFill/>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224921" y="5438569"/>
                <a:ext cx="1701707" cy="427089"/>
              </a:xfrm>
              <a:prstGeom prst="rect">
                <a:avLst/>
              </a:prstGeom>
              <a:grpFill/>
              <a:extLst/>
            </p:spPr>
          </p:pic>
        </p:grpSp>
      </p:grpSp>
      <p:sp>
        <p:nvSpPr>
          <p:cNvPr id="43" name="Rectangle 42"/>
          <p:cNvSpPr/>
          <p:nvPr/>
        </p:nvSpPr>
        <p:spPr>
          <a:xfrm>
            <a:off x="4252557" y="3901965"/>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a:solidFill>
                  <a:srgbClr val="505050"/>
                </a:solidFill>
                <a:latin typeface="Segoe UI"/>
                <a:cs typeface="Segoe UI Semilight" panose="020B0402040204020203" pitchFamily="34" charset="0"/>
              </a:rPr>
              <a:t>Breadth of offerings helps you find the right API for your app</a:t>
            </a:r>
            <a:endParaRPr lang="en-US" sz="1399" dirty="0">
              <a:solidFill>
                <a:srgbClr val="505050"/>
              </a:solidFill>
              <a:latin typeface="Segoe UI"/>
              <a:cs typeface="Segoe UI Semilight" panose="020B0402040204020203" pitchFamily="34" charset="0"/>
            </a:endParaRPr>
          </a:p>
        </p:txBody>
      </p:sp>
      <p:sp>
        <p:nvSpPr>
          <p:cNvPr id="45" name="Rectangle 44"/>
          <p:cNvSpPr/>
          <p:nvPr/>
        </p:nvSpPr>
        <p:spPr>
          <a:xfrm>
            <a:off x="4252557" y="3116317"/>
            <a:ext cx="3931363"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Integrate into the language and platform of your choice</a:t>
            </a:r>
          </a:p>
        </p:txBody>
      </p:sp>
      <p:sp>
        <p:nvSpPr>
          <p:cNvPr id="46" name="Rectangle 45"/>
          <p:cNvSpPr/>
          <p:nvPr/>
        </p:nvSpPr>
        <p:spPr>
          <a:xfrm>
            <a:off x="8224733" y="3901965"/>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Quality documentation, sample code, and community support</a:t>
            </a:r>
          </a:p>
        </p:txBody>
      </p:sp>
      <p:sp>
        <p:nvSpPr>
          <p:cNvPr id="47" name="Rectangle 46"/>
          <p:cNvSpPr/>
          <p:nvPr/>
        </p:nvSpPr>
        <p:spPr>
          <a:xfrm>
            <a:off x="8228697" y="3116317"/>
            <a:ext cx="3800581" cy="73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182854" bIns="91427" rtlCol="0" anchor="ctr"/>
          <a:lstStyle/>
          <a:p>
            <a:pPr defTabSz="932563">
              <a:lnSpc>
                <a:spcPct val="90000"/>
              </a:lnSpc>
            </a:pPr>
            <a:r>
              <a:rPr lang="en-US" sz="1399" dirty="0">
                <a:solidFill>
                  <a:srgbClr val="505050"/>
                </a:solidFill>
                <a:latin typeface="Segoe UI"/>
                <a:cs typeface="Segoe UI Semilight" panose="020B0402040204020203" pitchFamily="34" charset="0"/>
              </a:rPr>
              <a:t>Built by experts in their field from Microsoft Research, Bing, and Azure Machine Learning</a:t>
            </a:r>
          </a:p>
        </p:txBody>
      </p:sp>
    </p:spTree>
    <p:extLst>
      <p:ext uri="{BB962C8B-B14F-4D97-AF65-F5344CB8AC3E}">
        <p14:creationId xmlns:p14="http://schemas.microsoft.com/office/powerpoint/2010/main" val="19330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3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7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8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9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2" grpId="0" animBg="1"/>
      <p:bldP spid="4" grpId="0" animBg="1"/>
      <p:bldP spid="43" grpId="0" animBg="1"/>
      <p:bldP spid="45"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From faces to feelings, allow your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Tap into rich knowledge amassed from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7367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8" y="1007"/>
            <a:ext cx="7588565" cy="69930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dirty="0">
                <a:solidFill>
                  <a:srgbClr val="139882"/>
                </a:solidFill>
                <a:latin typeface="Segoe UI Light"/>
              </a:rPr>
              <a:t>Microsoft Cognitive Services</a:t>
            </a:r>
          </a:p>
          <a:p>
            <a:pPr defTabSz="932418">
              <a:lnSpc>
                <a:spcPct val="90000"/>
              </a:lnSpc>
              <a:spcAft>
                <a:spcPts val="1499"/>
              </a:spcAft>
            </a:pPr>
            <a:r>
              <a:rPr lang="en-US" sz="3599" dirty="0">
                <a:solidFill>
                  <a:srgbClr val="FF8C00"/>
                </a:solidFill>
                <a:latin typeface="Segoe UI Light"/>
              </a:rPr>
              <a:t>Give your apps </a:t>
            </a:r>
            <a:br>
              <a:rPr lang="en-US" sz="3599" dirty="0">
                <a:solidFill>
                  <a:srgbClr val="FF8C00"/>
                </a:solidFill>
                <a:latin typeface="Segoe UI Light"/>
              </a:rPr>
            </a:br>
            <a:r>
              <a:rPr lang="en-US" sz="3599" dirty="0">
                <a:solidFill>
                  <a:srgbClr val="FF8C00"/>
                </a:solidFill>
                <a:latin typeface="Segoe UI Light"/>
              </a:rPr>
              <a:t>a human side</a:t>
            </a:r>
          </a:p>
        </p:txBody>
      </p:sp>
      <p:sp>
        <p:nvSpPr>
          <p:cNvPr id="6" name="TextBox 5"/>
          <p:cNvSpPr txBox="1"/>
          <p:nvPr/>
        </p:nvSpPr>
        <p:spPr>
          <a:xfrm>
            <a:off x="6226550" y="1056190"/>
            <a:ext cx="5172553" cy="101543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Computer Vision | Emotion | Face | Video</a:t>
            </a:r>
          </a:p>
        </p:txBody>
      </p:sp>
      <p:sp>
        <p:nvSpPr>
          <p:cNvPr id="7" name="TextBox 6"/>
          <p:cNvSpPr txBox="1"/>
          <p:nvPr/>
        </p:nvSpPr>
        <p:spPr>
          <a:xfrm>
            <a:off x="6226550" y="1979100"/>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Speech | Custom Speech Service (formerly CRIS) | Speaker Recognition </a:t>
            </a:r>
          </a:p>
        </p:txBody>
      </p:sp>
      <p:sp>
        <p:nvSpPr>
          <p:cNvPr id="9" name="TextBox 8"/>
          <p:cNvSpPr txBox="1"/>
          <p:nvPr/>
        </p:nvSpPr>
        <p:spPr>
          <a:xfrm>
            <a:off x="6226550" y="4526358"/>
            <a:ext cx="5172553" cy="1236947"/>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Academic Knowledge | Entity Linking | Knowledge Exploration | </a:t>
            </a:r>
            <a:r>
              <a:rPr lang="en-US" sz="1700" dirty="0" err="1">
                <a:gradFill>
                  <a:gsLst>
                    <a:gs pos="2917">
                      <a:srgbClr val="FFFFFF"/>
                    </a:gs>
                    <a:gs pos="30000">
                      <a:srgbClr val="FFFFFF"/>
                    </a:gs>
                  </a:gsLst>
                  <a:lin ang="5400000" scaled="0"/>
                </a:gradFill>
                <a:latin typeface="Segoe UI"/>
              </a:rPr>
              <a:t>QnA</a:t>
            </a:r>
            <a:r>
              <a:rPr lang="en-US" sz="1700" dirty="0">
                <a:gradFill>
                  <a:gsLst>
                    <a:gs pos="2917">
                      <a:srgbClr val="FFFFFF"/>
                    </a:gs>
                    <a:gs pos="30000">
                      <a:srgbClr val="FFFFFF"/>
                    </a:gs>
                  </a:gsLst>
                  <a:lin ang="5400000" scaled="0"/>
                </a:gradFill>
                <a:latin typeface="Segoe UI"/>
              </a:rPr>
              <a:t> Maker | Recommendations</a:t>
            </a:r>
          </a:p>
        </p:txBody>
      </p:sp>
      <p:sp>
        <p:nvSpPr>
          <p:cNvPr id="8" name="TextBox 7"/>
          <p:cNvSpPr txBox="1"/>
          <p:nvPr/>
        </p:nvSpPr>
        <p:spPr>
          <a:xfrm>
            <a:off x="6226550" y="3128004"/>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Spell Check | Language Understanding | </a:t>
            </a:r>
            <a:br>
              <a:rPr lang="en-US" sz="1700" dirty="0">
                <a:gradFill>
                  <a:gsLst>
                    <a:gs pos="2917">
                      <a:srgbClr val="FFFFFF"/>
                    </a:gs>
                    <a:gs pos="30000">
                      <a:srgbClr val="FFFFFF"/>
                    </a:gs>
                  </a:gsLst>
                  <a:lin ang="5400000" scaled="0"/>
                </a:gradFill>
                <a:latin typeface="Segoe UI"/>
              </a:rPr>
            </a:br>
            <a:r>
              <a:rPr lang="en-US" sz="1700" dirty="0">
                <a:gradFill>
                  <a:gsLst>
                    <a:gs pos="2917">
                      <a:srgbClr val="FFFFFF"/>
                    </a:gs>
                    <a:gs pos="30000">
                      <a:srgbClr val="FFFFFF"/>
                    </a:gs>
                  </a:gsLst>
                  <a:lin ang="5400000" scaled="0"/>
                </a:gradFill>
                <a:latin typeface="Segoe UI"/>
              </a:rPr>
              <a:t>Linguistic Analysis | Text Analytics | Translator |  Web Language Model</a:t>
            </a:r>
          </a:p>
        </p:txBody>
      </p:sp>
      <p:sp>
        <p:nvSpPr>
          <p:cNvPr id="10" name="TextBox 9"/>
          <p:cNvSpPr txBox="1"/>
          <p:nvPr/>
        </p:nvSpPr>
        <p:spPr>
          <a:xfrm>
            <a:off x="6226550" y="5552950"/>
            <a:ext cx="5172553" cy="1495710"/>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dirty="0">
                <a:gradFill>
                  <a:gsLst>
                    <a:gs pos="2917">
                      <a:srgbClr val="FFFFFF"/>
                    </a:gs>
                    <a:gs pos="30000">
                      <a:srgbClr val="FFFFFF"/>
                    </a:gs>
                  </a:gsLst>
                  <a:lin ang="5400000" scaled="0"/>
                </a:gradFill>
                <a:latin typeface="Segoe UI"/>
              </a:rPr>
              <a:t>Bing Autosuggest | Bing Image Search |</a:t>
            </a:r>
            <a:r>
              <a:rPr lang="en-US" sz="1700" dirty="0">
                <a:gradFill>
                  <a:gsLst>
                    <a:gs pos="2917">
                      <a:srgbClr val="FFFFFF"/>
                    </a:gs>
                    <a:gs pos="30000">
                      <a:srgbClr val="FFFFFF"/>
                    </a:gs>
                  </a:gsLst>
                  <a:lin ang="5400000" scaled="0"/>
                </a:gradFill>
              </a:rPr>
              <a:t> Bing Knowledge Graph | </a:t>
            </a:r>
            <a:r>
              <a:rPr lang="en-US" sz="1700" dirty="0">
                <a:gradFill>
                  <a:gsLst>
                    <a:gs pos="2917">
                      <a:srgbClr val="FFFFFF"/>
                    </a:gs>
                    <a:gs pos="30000">
                      <a:srgbClr val="FFFFFF"/>
                    </a:gs>
                  </a:gsLst>
                  <a:lin ang="5400000" scaled="0"/>
                </a:gradFill>
                <a:latin typeface="Segoe UI"/>
              </a:rPr>
              <a:t>Bing News Search | Bing Video Search | Bing Web Search</a:t>
            </a:r>
          </a:p>
        </p:txBody>
      </p:sp>
      <p:sp>
        <p:nvSpPr>
          <p:cNvPr id="27" name="Rectangle 26"/>
          <p:cNvSpPr/>
          <p:nvPr/>
        </p:nvSpPr>
        <p:spPr>
          <a:xfrm>
            <a:off x="5380156" y="308083"/>
            <a:ext cx="6643073" cy="602564"/>
          </a:xfrm>
          <a:prstGeom prst="rect">
            <a:avLst/>
          </a:prstGeom>
        </p:spPr>
        <p:txBody>
          <a:bodyPr wrap="square">
            <a:spAutoFit/>
          </a:bodyPr>
          <a:lstStyle/>
          <a:p>
            <a:pPr defTabSz="932563">
              <a:lnSpc>
                <a:spcPct val="90000"/>
              </a:lnSpc>
              <a:spcAft>
                <a:spcPts val="612"/>
              </a:spcAft>
            </a:pPr>
            <a:r>
              <a:rPr lang="en-US" sz="3599" dirty="0">
                <a:solidFill>
                  <a:prstClr val="white"/>
                </a:solidFill>
                <a:latin typeface="Segoe UI Light"/>
              </a:rPr>
              <a:t>Cognitive Services API Collection</a:t>
            </a:r>
          </a:p>
        </p:txBody>
      </p:sp>
      <p:sp>
        <p:nvSpPr>
          <p:cNvPr id="28" name="Freeform 22"/>
          <p:cNvSpPr>
            <a:spLocks noChangeAspect="1"/>
          </p:cNvSpPr>
          <p:nvPr/>
        </p:nvSpPr>
        <p:spPr bwMode="auto">
          <a:xfrm>
            <a:off x="5511775" y="1215578"/>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29" name="Freeform 18"/>
          <p:cNvSpPr>
            <a:spLocks noChangeAspect="1"/>
          </p:cNvSpPr>
          <p:nvPr/>
        </p:nvSpPr>
        <p:spPr bwMode="auto">
          <a:xfrm>
            <a:off x="5549880" y="2185051"/>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0" name="Freeform 9"/>
          <p:cNvSpPr>
            <a:spLocks noChangeAspect="1"/>
          </p:cNvSpPr>
          <p:nvPr/>
        </p:nvSpPr>
        <p:spPr bwMode="auto">
          <a:xfrm>
            <a:off x="5634692" y="328001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1" name="Freeform 5"/>
          <p:cNvSpPr>
            <a:spLocks/>
          </p:cNvSpPr>
          <p:nvPr/>
        </p:nvSpPr>
        <p:spPr bwMode="auto">
          <a:xfrm>
            <a:off x="5580566" y="4592561"/>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nvGrpSpPr>
          <p:cNvPr id="32" name="Group 31"/>
          <p:cNvGrpSpPr/>
          <p:nvPr/>
        </p:nvGrpSpPr>
        <p:grpSpPr>
          <a:xfrm>
            <a:off x="5580566" y="5814481"/>
            <a:ext cx="548200" cy="538932"/>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505050"/>
                </a:solidFill>
                <a:latin typeface="Segoe UI"/>
              </a:endParaRPr>
            </a:p>
          </p:txBody>
        </p:sp>
      </p:grpSp>
    </p:spTree>
    <p:extLst>
      <p:ext uri="{BB962C8B-B14F-4D97-AF65-F5344CB8AC3E}">
        <p14:creationId xmlns:p14="http://schemas.microsoft.com/office/powerpoint/2010/main" val="11688762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Services Demos</a:t>
            </a:r>
          </a:p>
        </p:txBody>
      </p:sp>
    </p:spTree>
    <p:extLst>
      <p:ext uri="{BB962C8B-B14F-4D97-AF65-F5344CB8AC3E}">
        <p14:creationId xmlns:p14="http://schemas.microsoft.com/office/powerpoint/2010/main" val="1602926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Challenges in creating simple FAQ bots</a:t>
            </a:r>
          </a:p>
        </p:txBody>
      </p:sp>
      <p:sp>
        <p:nvSpPr>
          <p:cNvPr id="4" name="Text Placeholder 3"/>
          <p:cNvSpPr>
            <a:spLocks noGrp="1"/>
          </p:cNvSpPr>
          <p:nvPr>
            <p:ph type="body" sz="quarter" idx="10"/>
          </p:nvPr>
        </p:nvSpPr>
        <p:spPr>
          <a:xfrm>
            <a:off x="274638" y="1212850"/>
            <a:ext cx="11887200" cy="3108543"/>
          </a:xfrm>
        </p:spPr>
        <p:txBody>
          <a:bodyPr/>
          <a:lstStyle/>
          <a:p>
            <a:r>
              <a:rPr lang="en-US" dirty="0"/>
              <a:t>The knowledge base often already exists</a:t>
            </a:r>
          </a:p>
          <a:p>
            <a:pPr lvl="1"/>
            <a:r>
              <a:rPr lang="en-US" dirty="0">
                <a:solidFill>
                  <a:schemeClr val="accent2"/>
                </a:solidFill>
              </a:rPr>
              <a:t>I've got better things to do with my time than recreate this</a:t>
            </a:r>
          </a:p>
          <a:p>
            <a:r>
              <a:rPr lang="en-US" dirty="0"/>
              <a:t>Requires developers</a:t>
            </a:r>
          </a:p>
          <a:p>
            <a:pPr lvl="1"/>
            <a:r>
              <a:rPr lang="en-US" dirty="0">
                <a:solidFill>
                  <a:schemeClr val="accent2"/>
                </a:solidFill>
              </a:rPr>
              <a:t>Developers typically aren't SMEs on the knowledge domain</a:t>
            </a:r>
          </a:p>
          <a:p>
            <a:r>
              <a:rPr lang="en-US" dirty="0"/>
              <a:t>Need to empower knowledge workers</a:t>
            </a:r>
          </a:p>
          <a:p>
            <a:pPr lvl="1"/>
            <a:r>
              <a:rPr lang="en-US" dirty="0">
                <a:solidFill>
                  <a:schemeClr val="accent2"/>
                </a:solidFill>
              </a:rPr>
              <a:t>They're, of course, not developers</a:t>
            </a:r>
          </a:p>
        </p:txBody>
      </p:sp>
    </p:spTree>
    <p:extLst>
      <p:ext uri="{BB962C8B-B14F-4D97-AF65-F5344CB8AC3E}">
        <p14:creationId xmlns:p14="http://schemas.microsoft.com/office/powerpoint/2010/main" val="114014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a:t>
            </a:r>
            <a:r>
              <a:rPr lang="en-US" dirty="0" err="1"/>
              <a:t>QnA</a:t>
            </a:r>
            <a:r>
              <a:rPr lang="en-US" dirty="0"/>
              <a:t> Maker</a:t>
            </a:r>
          </a:p>
        </p:txBody>
      </p:sp>
      <p:sp>
        <p:nvSpPr>
          <p:cNvPr id="3" name="Text Placeholder 2"/>
          <p:cNvSpPr>
            <a:spLocks noGrp="1"/>
          </p:cNvSpPr>
          <p:nvPr>
            <p:ph type="body" sz="quarter" idx="10"/>
          </p:nvPr>
        </p:nvSpPr>
        <p:spPr>
          <a:xfrm>
            <a:off x="274638" y="1212850"/>
            <a:ext cx="11887200" cy="3447098"/>
          </a:xfrm>
        </p:spPr>
        <p:txBody>
          <a:bodyPr/>
          <a:lstStyle/>
          <a:p>
            <a:r>
              <a:rPr lang="en-US" dirty="0"/>
              <a:t>Cognitive Service</a:t>
            </a:r>
          </a:p>
          <a:p>
            <a:r>
              <a:rPr lang="en-US" dirty="0"/>
              <a:t>Creates a queryable endpoint</a:t>
            </a:r>
          </a:p>
          <a:p>
            <a:pPr lvl="1"/>
            <a:r>
              <a:rPr lang="en-US" dirty="0">
                <a:solidFill>
                  <a:schemeClr val="accent2"/>
                </a:solidFill>
              </a:rPr>
              <a:t>Simple JSON request &amp; response</a:t>
            </a:r>
          </a:p>
          <a:p>
            <a:pPr lvl="2"/>
            <a:r>
              <a:rPr lang="en-US" dirty="0">
                <a:solidFill>
                  <a:schemeClr val="accent2"/>
                </a:solidFill>
              </a:rPr>
              <a:t>Can be used anywhere</a:t>
            </a:r>
          </a:p>
          <a:p>
            <a:r>
              <a:rPr lang="en-US" dirty="0"/>
              <a:t>Features</a:t>
            </a:r>
          </a:p>
          <a:p>
            <a:pPr lvl="1"/>
            <a:r>
              <a:rPr lang="en-US" dirty="0">
                <a:solidFill>
                  <a:schemeClr val="accent2"/>
                </a:solidFill>
              </a:rPr>
              <a:t>Automatically create knowledge base from FAQ page or document</a:t>
            </a:r>
          </a:p>
          <a:p>
            <a:pPr lvl="1"/>
            <a:r>
              <a:rPr lang="en-US" dirty="0">
                <a:solidFill>
                  <a:schemeClr val="accent2"/>
                </a:solidFill>
              </a:rPr>
              <a:t>Editable by users</a:t>
            </a:r>
          </a:p>
        </p:txBody>
      </p:sp>
    </p:spTree>
    <p:extLst>
      <p:ext uri="{BB962C8B-B14F-4D97-AF65-F5344CB8AC3E}">
        <p14:creationId xmlns:p14="http://schemas.microsoft.com/office/powerpoint/2010/main" val="302055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3254" y="268223"/>
            <a:ext cx="10062844" cy="6303100"/>
          </a:xfrm>
          <a:prstGeom prst="rect">
            <a:avLst/>
          </a:prstGeom>
        </p:spPr>
      </p:pic>
    </p:spTree>
    <p:extLst>
      <p:ext uri="{BB962C8B-B14F-4D97-AF65-F5344CB8AC3E}">
        <p14:creationId xmlns:p14="http://schemas.microsoft.com/office/powerpoint/2010/main" val="318930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643DAF-D30F-4AB9-A1EA-A036B3896CCA}"/>
              </a:ext>
            </a:extLst>
          </p:cNvPr>
          <p:cNvSpPr>
            <a:spLocks noGrp="1"/>
          </p:cNvSpPr>
          <p:nvPr>
            <p:ph type="title"/>
          </p:nvPr>
        </p:nvSpPr>
        <p:spPr/>
        <p:txBody>
          <a:bodyPr/>
          <a:lstStyle/>
          <a:p>
            <a:r>
              <a:rPr lang="en-US" dirty="0" err="1"/>
              <a:t>QnA</a:t>
            </a:r>
            <a:r>
              <a:rPr lang="en-US" dirty="0"/>
              <a:t> Maker</a:t>
            </a:r>
          </a:p>
        </p:txBody>
      </p:sp>
      <p:sp>
        <p:nvSpPr>
          <p:cNvPr id="5" name="Text Placeholder 4">
            <a:extLst>
              <a:ext uri="{FF2B5EF4-FFF2-40B4-BE49-F238E27FC236}">
                <a16:creationId xmlns:a16="http://schemas.microsoft.com/office/drawing/2014/main" id="{AFCF699D-1597-4E74-8ADA-B4C9FDB4D49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9751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bwMode="auto">
          <a:xfrm>
            <a:off x="427037" y="601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What did you think of the service provided today?</a:t>
            </a:r>
          </a:p>
        </p:txBody>
      </p:sp>
      <p:sp>
        <p:nvSpPr>
          <p:cNvPr id="5" name="Speech Bubble: Rectangle with Corners Rounded 4"/>
          <p:cNvSpPr/>
          <p:nvPr/>
        </p:nvSpPr>
        <p:spPr bwMode="auto">
          <a:xfrm>
            <a:off x="427037" y="4792662"/>
            <a:ext cx="7086600" cy="1143000"/>
          </a:xfrm>
          <a:prstGeom prst="wedgeRoundRectCallout">
            <a:avLst>
              <a:gd name="adj1" fmla="val -45227"/>
              <a:gd name="adj2" fmla="val 63314"/>
              <a:gd name="adj3" fmla="val 1666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Thank you so much for your feedback.</a:t>
            </a:r>
            <a:br>
              <a:rPr lang="en-US" sz="2800" dirty="0">
                <a:solidFill>
                  <a:srgbClr val="333333"/>
                </a:solidFill>
                <a:ea typeface="Segoe UI" pitchFamily="34" charset="0"/>
                <a:cs typeface="Segoe UI" pitchFamily="34" charset="0"/>
              </a:rPr>
            </a:br>
            <a:r>
              <a:rPr lang="en-US" sz="2800" dirty="0">
                <a:solidFill>
                  <a:srgbClr val="333333"/>
                </a:solidFill>
                <a:ea typeface="Segoe UI" pitchFamily="34" charset="0"/>
                <a:cs typeface="Segoe UI" pitchFamily="34" charset="0"/>
              </a:rPr>
              <a:t>Have a nice day!</a:t>
            </a:r>
          </a:p>
        </p:txBody>
      </p:sp>
      <p:sp>
        <p:nvSpPr>
          <p:cNvPr id="6" name="Speech Bubble: Rectangle with Corners Rounded 5"/>
          <p:cNvSpPr/>
          <p:nvPr/>
        </p:nvSpPr>
        <p:spPr bwMode="auto">
          <a:xfrm>
            <a:off x="4465637" y="2735262"/>
            <a:ext cx="7086600" cy="1143000"/>
          </a:xfrm>
          <a:prstGeom prst="wedgeRoundRectCallout">
            <a:avLst>
              <a:gd name="adj1" fmla="val 43619"/>
              <a:gd name="adj2" fmla="val 71672"/>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333333"/>
                </a:solidFill>
                <a:ea typeface="Segoe UI" pitchFamily="34" charset="0"/>
                <a:cs typeface="Segoe UI" pitchFamily="34" charset="0"/>
              </a:rPr>
              <a:t>Everything was terrible! I hated it!!</a:t>
            </a:r>
          </a:p>
        </p:txBody>
      </p:sp>
    </p:spTree>
    <p:extLst>
      <p:ext uri="{BB962C8B-B14F-4D97-AF65-F5344CB8AC3E}">
        <p14:creationId xmlns:p14="http://schemas.microsoft.com/office/powerpoint/2010/main" val="255719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Does your bot need AI?</a:t>
            </a:r>
          </a:p>
        </p:txBody>
      </p:sp>
      <p:sp>
        <p:nvSpPr>
          <p:cNvPr id="5" name="Text Placeholder 4"/>
          <p:cNvSpPr>
            <a:spLocks noGrp="1"/>
          </p:cNvSpPr>
          <p:nvPr>
            <p:ph type="body" sz="quarter" idx="10"/>
          </p:nvPr>
        </p:nvSpPr>
        <p:spPr>
          <a:xfrm>
            <a:off x="365760" y="1371600"/>
            <a:ext cx="11704320" cy="2806922"/>
          </a:xfrm>
        </p:spPr>
        <p:txBody>
          <a:bodyPr/>
          <a:lstStyle/>
          <a:p>
            <a:r>
              <a:rPr lang="en-US" dirty="0"/>
              <a:t>Probably not</a:t>
            </a:r>
          </a:p>
          <a:p>
            <a:pPr lvl="1"/>
            <a:r>
              <a:rPr lang="en-US" dirty="0"/>
              <a:t>Azure Search</a:t>
            </a:r>
          </a:p>
          <a:p>
            <a:pPr lvl="1"/>
            <a:r>
              <a:rPr lang="en-US" dirty="0"/>
              <a:t>Existing APIs</a:t>
            </a:r>
          </a:p>
          <a:p>
            <a:pPr lvl="1"/>
            <a:r>
              <a:rPr lang="en-US" dirty="0"/>
              <a:t>Button driven</a:t>
            </a:r>
          </a:p>
          <a:p>
            <a:r>
              <a:rPr lang="en-US" dirty="0"/>
              <a:t>Like any other feature, use them to provide better experience</a:t>
            </a:r>
          </a:p>
          <a:p>
            <a:pPr lvl="1"/>
            <a:r>
              <a:rPr lang="en-US" dirty="0"/>
              <a:t>Natural language processing (NLP)</a:t>
            </a:r>
          </a:p>
          <a:p>
            <a:pPr lvl="1"/>
            <a:r>
              <a:rPr lang="en-US" dirty="0"/>
              <a:t>Mood detection</a:t>
            </a:r>
          </a:p>
        </p:txBody>
      </p:sp>
    </p:spTree>
    <p:extLst>
      <p:ext uri="{BB962C8B-B14F-4D97-AF65-F5344CB8AC3E}">
        <p14:creationId xmlns:p14="http://schemas.microsoft.com/office/powerpoint/2010/main" val="22821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Tree>
    <p:extLst>
      <p:ext uri="{BB962C8B-B14F-4D97-AF65-F5344CB8AC3E}">
        <p14:creationId xmlns:p14="http://schemas.microsoft.com/office/powerpoint/2010/main" val="26549142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user saying?</a:t>
            </a:r>
          </a:p>
        </p:txBody>
      </p:sp>
      <p:sp>
        <p:nvSpPr>
          <p:cNvPr id="4" name="Text Placeholder 3"/>
          <p:cNvSpPr>
            <a:spLocks noGrp="1"/>
          </p:cNvSpPr>
          <p:nvPr>
            <p:ph type="body" sz="quarter" idx="10"/>
          </p:nvPr>
        </p:nvSpPr>
        <p:spPr>
          <a:xfrm>
            <a:off x="365760" y="1371600"/>
            <a:ext cx="11704320" cy="1966692"/>
          </a:xfrm>
        </p:spPr>
        <p:txBody>
          <a:bodyPr/>
          <a:lstStyle/>
          <a:p>
            <a:r>
              <a:rPr lang="en-US" dirty="0"/>
              <a:t>Topics?</a:t>
            </a:r>
          </a:p>
          <a:p>
            <a:r>
              <a:rPr lang="en-US" dirty="0"/>
              <a:t>Themes?</a:t>
            </a:r>
          </a:p>
          <a:p>
            <a:r>
              <a:rPr lang="en-US" dirty="0"/>
              <a:t>Language?</a:t>
            </a:r>
          </a:p>
          <a:p>
            <a:r>
              <a:rPr lang="en-US" dirty="0"/>
              <a:t>Mood?</a:t>
            </a:r>
          </a:p>
        </p:txBody>
      </p:sp>
    </p:spTree>
    <p:extLst>
      <p:ext uri="{BB962C8B-B14F-4D97-AF65-F5344CB8AC3E}">
        <p14:creationId xmlns:p14="http://schemas.microsoft.com/office/powerpoint/2010/main" val="15586684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0"/>
          </p:nvPr>
        </p:nvSpPr>
        <p:spPr/>
        <p:txBody>
          <a:bodyPr/>
          <a:lstStyle/>
          <a:p>
            <a:r>
              <a:rPr lang="en-US" dirty="0"/>
              <a:t>Language</a:t>
            </a:r>
          </a:p>
          <a:p>
            <a:r>
              <a:rPr lang="en-US" dirty="0"/>
              <a:t>Sentiment</a:t>
            </a:r>
          </a:p>
          <a:p>
            <a:r>
              <a:rPr lang="en-US" dirty="0"/>
              <a:t>Key phrases</a:t>
            </a:r>
          </a:p>
        </p:txBody>
      </p:sp>
    </p:spTree>
    <p:extLst>
      <p:ext uri="{BB962C8B-B14F-4D97-AF65-F5344CB8AC3E}">
        <p14:creationId xmlns:p14="http://schemas.microsoft.com/office/powerpoint/2010/main" val="536183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637" y="449262"/>
            <a:ext cx="9634497"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8C00"/>
                </a:solidFill>
                <a:effectLst/>
                <a:uLnTx/>
                <a:uFillTx/>
                <a:latin typeface="Segoe UI Semilight"/>
                <a:ea typeface="+mn-ea"/>
                <a:cs typeface="+mn-cs"/>
              </a:rPr>
              <a:t>The run across Golden Gate was gorgeous!</a:t>
            </a:r>
          </a:p>
        </p:txBody>
      </p:sp>
      <p:sp>
        <p:nvSpPr>
          <p:cNvPr id="5" name="Rectangle 4"/>
          <p:cNvSpPr/>
          <p:nvPr/>
        </p:nvSpPr>
        <p:spPr>
          <a:xfrm>
            <a:off x="579437" y="1897062"/>
            <a:ext cx="5791200"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188F"/>
                </a:solidFill>
                <a:effectLst/>
                <a:uLnTx/>
                <a:uFillTx/>
                <a:latin typeface="Consolas" panose="020B0609020204030204" pitchFamily="49" charset="0"/>
                <a:ea typeface="+mn-ea"/>
                <a:cs typeface="+mn-cs"/>
              </a:rPr>
              <a:t>Key phrases: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353535"/>
                </a:solidFill>
                <a:effectLst/>
                <a:uLnTx/>
                <a:uFillTx/>
                <a:latin typeface="Consolas" panose="020B0609020204030204" pitchFamily="49" charset="0"/>
                <a:ea typeface="+mn-ea"/>
                <a:cs typeface="+mn-cs"/>
              </a:rPr>
              <a:t>keyPhrases</a:t>
            </a: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"run", "Golden Gate"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p:txBody>
      </p:sp>
      <p:sp>
        <p:nvSpPr>
          <p:cNvPr id="6" name="Rectangle 5"/>
          <p:cNvSpPr/>
          <p:nvPr/>
        </p:nvSpPr>
        <p:spPr>
          <a:xfrm>
            <a:off x="6370638" y="1897062"/>
            <a:ext cx="5867400" cy="378565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00188F"/>
                </a:solidFill>
                <a:latin typeface="Consolas" panose="020B0609020204030204" pitchFamily="49" charset="0"/>
              </a:rPr>
              <a:t>Sentiment: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"documents":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"score": 0.9304294,</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"id": "0"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  "errors":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3926488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38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045351-3B65-48DD-8274-668A3AA6ED38}"/>
              </a:ext>
            </a:extLst>
          </p:cNvPr>
          <p:cNvSpPr>
            <a:spLocks noGrp="1"/>
          </p:cNvSpPr>
          <p:nvPr>
            <p:ph type="title"/>
          </p:nvPr>
        </p:nvSpPr>
        <p:spPr/>
        <p:txBody>
          <a:bodyPr/>
          <a:lstStyle/>
          <a:p>
            <a:r>
              <a:rPr lang="en-US" dirty="0"/>
              <a:t>Your turn</a:t>
            </a:r>
          </a:p>
        </p:txBody>
      </p:sp>
      <p:sp>
        <p:nvSpPr>
          <p:cNvPr id="5" name="Text Placeholder 4">
            <a:extLst>
              <a:ext uri="{FF2B5EF4-FFF2-40B4-BE49-F238E27FC236}">
                <a16:creationId xmlns:a16="http://schemas.microsoft.com/office/drawing/2014/main" id="{6937BB7E-E744-41E2-90D3-BCD103B7903A}"/>
              </a:ext>
            </a:extLst>
          </p:cNvPr>
          <p:cNvSpPr>
            <a:spLocks noGrp="1"/>
          </p:cNvSpPr>
          <p:nvPr>
            <p:ph type="body" sz="quarter" idx="10"/>
          </p:nvPr>
        </p:nvSpPr>
        <p:spPr>
          <a:xfrm>
            <a:off x="365760" y="1371600"/>
            <a:ext cx="11704320" cy="1280351"/>
          </a:xfrm>
        </p:spPr>
        <p:txBody>
          <a:bodyPr/>
          <a:lstStyle/>
          <a:p>
            <a:r>
              <a:rPr lang="en-US" dirty="0"/>
              <a:t>Update your bot to:</a:t>
            </a:r>
          </a:p>
          <a:p>
            <a:pPr lvl="1"/>
            <a:r>
              <a:rPr lang="en-US" dirty="0"/>
              <a:t>Ask the user for feedback</a:t>
            </a:r>
          </a:p>
          <a:p>
            <a:pPr lvl="1"/>
            <a:r>
              <a:rPr lang="en-US" dirty="0"/>
              <a:t>Reply with </a:t>
            </a:r>
            <a:r>
              <a:rPr lang="en-US"/>
              <a:t>an appropriate </a:t>
            </a:r>
            <a:r>
              <a:rPr lang="en-US" dirty="0"/>
              <a:t>message based on the feedback</a:t>
            </a:r>
          </a:p>
        </p:txBody>
      </p:sp>
    </p:spTree>
    <p:extLst>
      <p:ext uri="{BB962C8B-B14F-4D97-AF65-F5344CB8AC3E}">
        <p14:creationId xmlns:p14="http://schemas.microsoft.com/office/powerpoint/2010/main" val="13372161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826" y="1657849"/>
            <a:ext cx="9692598" cy="2926955"/>
          </a:xfrm>
        </p:spPr>
        <p:txBody>
          <a:bodyPr/>
          <a:lstStyle/>
          <a:p>
            <a:r>
              <a:rPr lang="en-US" sz="6600" i="1" dirty="0">
                <a:solidFill>
                  <a:schemeClr val="accent5"/>
                </a:solidFill>
              </a:rPr>
              <a:t>“Artificial Intelligence is just whatever a computer can’t do yet</a:t>
            </a:r>
            <a:r>
              <a:rPr lang="mr-IN" sz="6600" i="1" dirty="0">
                <a:solidFill>
                  <a:schemeClr val="accent5"/>
                </a:solidFill>
              </a:rPr>
              <a:t>…</a:t>
            </a:r>
            <a:r>
              <a:rPr lang="en-US" sz="6600" i="1" dirty="0">
                <a:solidFill>
                  <a:schemeClr val="accent5"/>
                </a:solidFill>
              </a:rPr>
              <a:t>”</a:t>
            </a:r>
          </a:p>
        </p:txBody>
      </p:sp>
      <p:sp>
        <p:nvSpPr>
          <p:cNvPr id="3" name="Text Placeholder 2"/>
          <p:cNvSpPr>
            <a:spLocks noGrp="1"/>
          </p:cNvSpPr>
          <p:nvPr>
            <p:ph type="body" idx="4294967295"/>
          </p:nvPr>
        </p:nvSpPr>
        <p:spPr>
          <a:xfrm>
            <a:off x="3258167" y="4904820"/>
            <a:ext cx="10725150" cy="683264"/>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1517208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6141" y="936970"/>
            <a:ext cx="11704191" cy="4154984"/>
          </a:xfrm>
          <a:prstGeom prst="rect">
            <a:avLst/>
          </a:prstGeom>
        </p:spPr>
        <p:txBody>
          <a:bodyPr wrap="square">
            <a:spAutoFit/>
          </a:bodyPr>
          <a:lstStyle/>
          <a:p>
            <a:pPr algn="ctr"/>
            <a:r>
              <a:rPr lang="en-US" sz="6600" i="1" dirty="0">
                <a:solidFill>
                  <a:schemeClr val="accent5"/>
                </a:solidFill>
                <a:latin typeface="+mj-lt"/>
              </a:rPr>
              <a:t>“Artificial Intelligence is computers doing things that we would normally think of as intelligent in humans.”</a:t>
            </a:r>
          </a:p>
        </p:txBody>
      </p:sp>
      <p:sp>
        <p:nvSpPr>
          <p:cNvPr id="9" name="Text Placeholder 2"/>
          <p:cNvSpPr txBox="1">
            <a:spLocks/>
          </p:cNvSpPr>
          <p:nvPr/>
        </p:nvSpPr>
        <p:spPr>
          <a:xfrm>
            <a:off x="3566506" y="5326042"/>
            <a:ext cx="10725150"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Rick </a:t>
            </a:r>
            <a:r>
              <a:rPr lang="en-US" dirty="0" err="1"/>
              <a:t>Barazza</a:t>
            </a:r>
            <a:r>
              <a:rPr lang="en-US" dirty="0"/>
              <a:t>, Microsoft DX</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401115" y="2582872"/>
            <a:ext cx="2004901" cy="171205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0" dirty="0">
              <a:latin typeface="+mj-lt"/>
            </a:endParaRPr>
          </a:p>
        </p:txBody>
      </p:sp>
      <p:sp>
        <p:nvSpPr>
          <p:cNvPr id="6" name="Striped Right Arrow 5"/>
          <p:cNvSpPr/>
          <p:nvPr/>
        </p:nvSpPr>
        <p:spPr>
          <a:xfrm>
            <a:off x="3689507" y="2960220"/>
            <a:ext cx="2069613" cy="869919"/>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latin typeface="+mj-lt"/>
              </a:rPr>
              <a:t>Algorithms</a:t>
            </a:r>
          </a:p>
        </p:txBody>
      </p:sp>
      <p:sp>
        <p:nvSpPr>
          <p:cNvPr id="12" name="Down Arrow 11"/>
          <p:cNvSpPr/>
          <p:nvPr/>
        </p:nvSpPr>
        <p:spPr>
          <a:xfrm>
            <a:off x="7321631" y="2094324"/>
            <a:ext cx="98938" cy="297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j-lt"/>
            </a:endParaRPr>
          </a:p>
        </p:txBody>
      </p:sp>
      <p:sp>
        <p:nvSpPr>
          <p:cNvPr id="15" name="Diamond 14"/>
          <p:cNvSpPr/>
          <p:nvPr/>
        </p:nvSpPr>
        <p:spPr>
          <a:xfrm>
            <a:off x="6309676" y="2599364"/>
            <a:ext cx="2269638" cy="1569305"/>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8" name="Rectangle 7"/>
          <p:cNvSpPr/>
          <p:nvPr/>
        </p:nvSpPr>
        <p:spPr>
          <a:xfrm>
            <a:off x="6508554" y="3094401"/>
            <a:ext cx="1864614" cy="584775"/>
          </a:xfrm>
          <a:prstGeom prst="rect">
            <a:avLst/>
          </a:prstGeom>
        </p:spPr>
        <p:txBody>
          <a:bodyPr wrap="none">
            <a:spAutoFit/>
          </a:bodyPr>
          <a:lstStyle/>
          <a:p>
            <a:pPr algn="ctr"/>
            <a:r>
              <a:rPr lang="en-US" sz="3200" dirty="0">
                <a:solidFill>
                  <a:schemeClr val="bg1"/>
                </a:solidFill>
                <a:latin typeface="+mj-lt"/>
              </a:rPr>
              <a:t>Diseased?</a:t>
            </a:r>
          </a:p>
        </p:txBody>
      </p:sp>
      <p:grpSp>
        <p:nvGrpSpPr>
          <p:cNvPr id="312" name="Group 311"/>
          <p:cNvGrpSpPr/>
          <p:nvPr/>
        </p:nvGrpSpPr>
        <p:grpSpPr>
          <a:xfrm>
            <a:off x="4763514" y="6371793"/>
            <a:ext cx="5486340" cy="32583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71041" y="2420282"/>
            <a:ext cx="1560219" cy="1844220"/>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490745" y="224675"/>
            <a:ext cx="1560219" cy="1844220"/>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71041" y="2420282"/>
            <a:ext cx="1560219" cy="1844220"/>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8118689" y="4626225"/>
            <a:ext cx="1079872" cy="1387414"/>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775760" y="4536247"/>
            <a:ext cx="1194030" cy="1452784"/>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490745" y="224675"/>
            <a:ext cx="1560219" cy="1844220"/>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741333" y="443653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291" name="Group 290"/>
          <p:cNvGrpSpPr/>
          <p:nvPr/>
        </p:nvGrpSpPr>
        <p:grpSpPr>
          <a:xfrm>
            <a:off x="8118689" y="4626225"/>
            <a:ext cx="1079872" cy="1387414"/>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775760" y="4536247"/>
            <a:ext cx="1194030" cy="1452784"/>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05878" y="374493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Is it weird? </a:t>
            </a:r>
          </a:p>
          <a:p>
            <a:pPr algn="ctr" defTabSz="931867">
              <a:lnSpc>
                <a:spcPct val="90000"/>
              </a:lnSpc>
              <a:defRPr/>
            </a:pPr>
            <a:r>
              <a:rPr lang="en-US" sz="2400" i="1" kern="0" dirty="0">
                <a:solidFill>
                  <a:srgbClr val="7030A0"/>
                </a:solidFill>
              </a:rPr>
              <a:t>(Anomaly)</a:t>
            </a:r>
            <a:endParaRPr lang="en-US" sz="2800" i="1" kern="0" dirty="0">
              <a:solidFill>
                <a:srgbClr val="7030A0"/>
              </a:solidFill>
            </a:endParaRPr>
          </a:p>
        </p:txBody>
      </p:sp>
      <p:sp>
        <p:nvSpPr>
          <p:cNvPr id="21" name="TextBox 20"/>
          <p:cNvSpPr txBox="1"/>
          <p:nvPr/>
        </p:nvSpPr>
        <p:spPr>
          <a:xfrm>
            <a:off x="6866453" y="670740"/>
            <a:ext cx="286125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What next?</a:t>
            </a:r>
          </a:p>
          <a:p>
            <a:pPr algn="ctr" defTabSz="931867">
              <a:lnSpc>
                <a:spcPct val="90000"/>
              </a:lnSpc>
              <a:defRPr/>
            </a:pPr>
            <a:r>
              <a:rPr lang="en-US" sz="2400" kern="0" dirty="0">
                <a:solidFill>
                  <a:srgbClr val="7030A0"/>
                </a:solidFill>
              </a:rPr>
              <a:t>(Reinforcement Learning)</a:t>
            </a:r>
            <a:endParaRPr lang="en-US" sz="2800" kern="0" dirty="0">
              <a:solidFill>
                <a:srgbClr val="7030A0"/>
              </a:solidFill>
            </a:endParaRPr>
          </a:p>
        </p:txBody>
      </p:sp>
      <p:sp>
        <p:nvSpPr>
          <p:cNvPr id="14" name="TextBox 13"/>
          <p:cNvSpPr txBox="1"/>
          <p:nvPr/>
        </p:nvSpPr>
        <p:spPr>
          <a:xfrm>
            <a:off x="4209354" y="300870"/>
            <a:ext cx="2861251" cy="1425392"/>
          </a:xfrm>
          <a:prstGeom prst="rect">
            <a:avLst/>
          </a:prstGeom>
          <a:noFill/>
        </p:spPr>
        <p:txBody>
          <a:bodyPr wrap="square" lIns="182802" tIns="146241" rIns="182802" bIns="146241" rtlCol="0">
            <a:spAutoFit/>
          </a:bodyPr>
          <a:lstStyle/>
          <a:p>
            <a:pPr algn="ctr" defTabSz="931867">
              <a:lnSpc>
                <a:spcPct val="90000"/>
              </a:lnSpc>
              <a:defRPr/>
            </a:pPr>
            <a:r>
              <a:rPr lang="en-US" sz="2800" kern="0" dirty="0"/>
              <a:t>Predict how much/many</a:t>
            </a:r>
          </a:p>
          <a:p>
            <a:pPr algn="ctr" defTabSz="931867">
              <a:lnSpc>
                <a:spcPct val="90000"/>
              </a:lnSpc>
              <a:defRPr/>
            </a:pPr>
            <a:r>
              <a:rPr lang="en-US" sz="2400" i="1" kern="0" dirty="0">
                <a:solidFill>
                  <a:srgbClr val="7030A0"/>
                </a:solidFill>
              </a:rPr>
              <a:t>(Regression)</a:t>
            </a:r>
          </a:p>
        </p:txBody>
      </p:sp>
      <p:sp>
        <p:nvSpPr>
          <p:cNvPr id="6" name="TextBox 5"/>
          <p:cNvSpPr txBox="1"/>
          <p:nvPr/>
        </p:nvSpPr>
        <p:spPr>
          <a:xfrm>
            <a:off x="769654" y="1013566"/>
            <a:ext cx="2861251" cy="1029769"/>
          </a:xfrm>
          <a:prstGeom prst="rect">
            <a:avLst/>
          </a:prstGeom>
          <a:noFill/>
        </p:spPr>
        <p:txBody>
          <a:bodyPr wrap="square" lIns="182802" tIns="146241" rIns="182802" bIns="146241" rtlCol="0">
            <a:spAutoFit/>
          </a:bodyPr>
          <a:lstStyle/>
          <a:p>
            <a:pPr algn="ctr" defTabSz="931867">
              <a:lnSpc>
                <a:spcPct val="90000"/>
              </a:lnSpc>
              <a:defRPr/>
            </a:pPr>
            <a:r>
              <a:rPr lang="en-US" sz="2800" kern="0" dirty="0"/>
              <a:t>Which category?</a:t>
            </a:r>
          </a:p>
          <a:p>
            <a:pPr algn="ctr" defTabSz="931867">
              <a:lnSpc>
                <a:spcPct val="90000"/>
              </a:lnSpc>
              <a:defRPr/>
            </a:pPr>
            <a:r>
              <a:rPr lang="en-US" sz="2400" i="1" kern="0" dirty="0">
                <a:solidFill>
                  <a:srgbClr val="7030A0"/>
                </a:solidFill>
              </a:rPr>
              <a:t>(Classification)</a:t>
            </a:r>
            <a:endParaRPr lang="en-US" sz="2800" i="1" kern="0" dirty="0">
              <a:solidFill>
                <a:srgbClr val="7030A0"/>
              </a:solidFill>
            </a:endParaRPr>
          </a:p>
        </p:txBody>
      </p:sp>
      <p:sp>
        <p:nvSpPr>
          <p:cNvPr id="17" name="TextBox 16"/>
          <p:cNvSpPr txBox="1"/>
          <p:nvPr/>
        </p:nvSpPr>
        <p:spPr>
          <a:xfrm>
            <a:off x="7070605" y="3972910"/>
            <a:ext cx="2844401" cy="1368737"/>
          </a:xfrm>
          <a:prstGeom prst="rect">
            <a:avLst/>
          </a:prstGeom>
          <a:noFill/>
        </p:spPr>
        <p:txBody>
          <a:bodyPr wrap="square" lIns="182802" tIns="146241" rIns="182802" bIns="146241" rtlCol="0">
            <a:spAutoFit/>
          </a:bodyPr>
          <a:lstStyle/>
          <a:p>
            <a:pPr algn="ctr" defTabSz="931867">
              <a:lnSpc>
                <a:spcPct val="90000"/>
              </a:lnSpc>
              <a:defRPr/>
            </a:pPr>
            <a:r>
              <a:rPr lang="en-US" sz="2800" kern="0" dirty="0"/>
              <a:t>Data structure</a:t>
            </a:r>
          </a:p>
          <a:p>
            <a:pPr algn="ctr" defTabSz="931867">
              <a:lnSpc>
                <a:spcPct val="90000"/>
              </a:lnSpc>
              <a:defRPr/>
            </a:pPr>
            <a:r>
              <a:rPr lang="en-US" sz="2400" kern="0" dirty="0">
                <a:solidFill>
                  <a:srgbClr val="7030A0"/>
                </a:solidFill>
              </a:rPr>
              <a:t>(Clustering,</a:t>
            </a:r>
          </a:p>
          <a:p>
            <a:pPr algn="ctr" defTabSz="931867">
              <a:lnSpc>
                <a:spcPct val="90000"/>
              </a:lnSpc>
              <a:defRPr/>
            </a:pPr>
            <a:r>
              <a:rPr lang="en-US" sz="24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460" y="4635151"/>
            <a:ext cx="3053045" cy="22367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61" y="2293446"/>
            <a:ext cx="3826439" cy="316369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921" y="3744936"/>
            <a:ext cx="3759367" cy="2899405"/>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0304" y="1182301"/>
            <a:ext cx="2699349" cy="222229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651" y="993086"/>
            <a:ext cx="3420791" cy="2674265"/>
          </a:xfrm>
          <a:prstGeom prst="rect">
            <a:avLst/>
          </a:prstGeom>
        </p:spPr>
      </p:pic>
      <p:sp>
        <p:nvSpPr>
          <p:cNvPr id="26" name="TextBox 25"/>
          <p:cNvSpPr txBox="1"/>
          <p:nvPr/>
        </p:nvSpPr>
        <p:spPr>
          <a:xfrm>
            <a:off x="287061" y="6438888"/>
            <a:ext cx="384233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0954231">
            <a:off x="954503" y="1897600"/>
            <a:ext cx="10606924" cy="3383243"/>
          </a:xfrm>
          <a:prstGeom prst="rect">
            <a:avLst/>
          </a:prstGeom>
          <a:pattFill prst="trellis">
            <a:fgClr>
              <a:schemeClr val="bg2">
                <a:lumMod val="25000"/>
              </a:schemeClr>
            </a:fgClr>
            <a:bgClr>
              <a:schemeClr val="accent5">
                <a:lumMod val="75000"/>
              </a:schemeClr>
            </a:bgClr>
          </a:pattFill>
          <a:ln w="127000">
            <a:solidFill>
              <a:schemeClr val="accent6">
                <a:lumMod val="10000"/>
              </a:schemeClr>
            </a:solidFill>
            <a:headEnd type="none" w="med" len="med"/>
            <a:tailEnd type="none" w="med" len="med"/>
          </a:ln>
          <a:effectLst>
            <a:outerShdw blurRad="50800" dist="114300" dir="8100000" algn="tr" rotWithShape="0">
              <a:prstClr val="black">
                <a:alpha val="40000"/>
              </a:prstClr>
            </a:outerShdw>
          </a:effectLst>
        </p:spPr>
        <p:style>
          <a:lnRef idx="1">
            <a:schemeClr val="accent2"/>
          </a:lnRef>
          <a:fillRef idx="1001">
            <a:schemeClr val="dk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200" cap="all" dirty="0">
                <a:solidFill>
                  <a:schemeClr val="accent5">
                    <a:lumMod val="40000"/>
                    <a:lumOff val="60000"/>
                  </a:schemeClr>
                </a:solidFill>
                <a:effectLst>
                  <a:innerShdw blurRad="63500" dist="50800" dir="13680000">
                    <a:prstClr val="black">
                      <a:alpha val="50000"/>
                    </a:prstClr>
                  </a:innerShdw>
                </a:effectLst>
              </a:rPr>
              <a:t>You don’t have to know math to work here</a:t>
            </a:r>
            <a:r>
              <a:rPr lang="mr-IN" sz="7200" cap="all" dirty="0">
                <a:solidFill>
                  <a:schemeClr val="accent5">
                    <a:lumMod val="40000"/>
                    <a:lumOff val="60000"/>
                  </a:schemeClr>
                </a:solidFill>
                <a:effectLst>
                  <a:innerShdw blurRad="63500" dist="50800" dir="13680000">
                    <a:prstClr val="black">
                      <a:alpha val="50000"/>
                    </a:prstClr>
                  </a:innerShdw>
                </a:effectLst>
              </a:rPr>
              <a:t>…</a:t>
            </a:r>
            <a:r>
              <a:rPr lang="en-US" sz="7200" cap="all" dirty="0">
                <a:solidFill>
                  <a:schemeClr val="accent5">
                    <a:lumMod val="40000"/>
                    <a:lumOff val="60000"/>
                  </a:schemeClr>
                </a:solidFill>
                <a:effectLst>
                  <a:innerShdw blurRad="63500" dist="50800" dir="13680000">
                    <a:prstClr val="black">
                      <a:alpha val="50000"/>
                    </a:prstClr>
                  </a:innerShdw>
                </a:effectLst>
              </a:rPr>
              <a:t> </a:t>
            </a:r>
            <a:r>
              <a:rPr lang="en-US" sz="7200" i="1" cap="all" dirty="0">
                <a:solidFill>
                  <a:schemeClr val="accent5">
                    <a:lumMod val="40000"/>
                    <a:lumOff val="60000"/>
                  </a:schemeClr>
                </a:solidFill>
                <a:effectLst>
                  <a:innerShdw blurRad="63500" dist="50800" dir="13680000">
                    <a:prstClr val="black">
                      <a:alpha val="50000"/>
                    </a:prstClr>
                  </a:innerShdw>
                </a:effectLst>
              </a:rPr>
              <a:t>but it helps!</a:t>
            </a:r>
            <a:endParaRPr lang="en-US" sz="7200" i="1" dirty="0">
              <a:solidFill>
                <a:schemeClr val="accent5">
                  <a:lumMod val="40000"/>
                  <a:lumOff val="60000"/>
                </a:schemeClr>
              </a:solidFill>
              <a:effectLst>
                <a:innerShdw blurRad="63500" dist="50800" dir="13680000">
                  <a:prstClr val="black">
                    <a:alpha val="50000"/>
                  </a:prstClr>
                </a:innerShdw>
              </a:effectLst>
              <a:ea typeface="Segoe UI" pitchFamily="34" charset="0"/>
              <a:cs typeface="Segoe UI" pitchFamily="34" charset="0"/>
            </a:endParaRPr>
          </a:p>
        </p:txBody>
      </p:sp>
      <p:cxnSp>
        <p:nvCxnSpPr>
          <p:cNvPr id="12" name="Straight Connector 11"/>
          <p:cNvCxnSpPr>
            <a:endCxn id="6" idx="2"/>
          </p:cNvCxnSpPr>
          <p:nvPr/>
        </p:nvCxnSpPr>
        <p:spPr>
          <a:xfrm flipV="1">
            <a:off x="1920604" y="616934"/>
            <a:ext cx="3474682" cy="2057378"/>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7"/>
          </p:cNvCxnSpPr>
          <p:nvPr/>
        </p:nvCxnSpPr>
        <p:spPr>
          <a:xfrm>
            <a:off x="5629430" y="519948"/>
            <a:ext cx="4154928" cy="691339"/>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5395286" y="479775"/>
            <a:ext cx="274317" cy="274317"/>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headEnd type="none" w="med" len="med"/>
            <a:tailEnd type="none" w="med" len="med"/>
          </a:ln>
          <a:effectLst>
            <a:outerShdw blurRad="50800"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1203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p:cNvSpPr/>
          <p:nvPr/>
        </p:nvSpPr>
        <p:spPr>
          <a:xfrm>
            <a:off x="6199738" y="1490657"/>
            <a:ext cx="1258043" cy="1258043"/>
          </a:xfrm>
          <a:custGeom>
            <a:avLst/>
            <a:gdLst>
              <a:gd name="connsiteX0" fmla="*/ 0 w 1233487"/>
              <a:gd name="connsiteY0" fmla="*/ 0 h 1233487"/>
              <a:gd name="connsiteX1" fmla="*/ 1233487 w 1233487"/>
              <a:gd name="connsiteY1" fmla="*/ 0 h 1233487"/>
              <a:gd name="connsiteX2" fmla="*/ 1233487 w 1233487"/>
              <a:gd name="connsiteY2" fmla="*/ 1233487 h 1233487"/>
              <a:gd name="connsiteX3" fmla="*/ 0 w 1233487"/>
              <a:gd name="connsiteY3" fmla="*/ 1233487 h 1233487"/>
              <a:gd name="connsiteX4" fmla="*/ 0 w 1233487"/>
              <a:gd name="connsiteY4" fmla="*/ 0 h 12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7" h="1233487">
                <a:moveTo>
                  <a:pt x="0" y="0"/>
                </a:moveTo>
                <a:lnTo>
                  <a:pt x="1233487" y="0"/>
                </a:lnTo>
                <a:lnTo>
                  <a:pt x="1233487" y="1233487"/>
                </a:lnTo>
                <a:lnTo>
                  <a:pt x="0" y="123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15" tIns="23315" rIns="23315" bIns="23315" numCol="1" spcCol="1270" anchor="ctr" anchorCtr="0">
            <a:noAutofit/>
          </a:bodyPr>
          <a:lstStyle/>
          <a:p>
            <a:pPr algn="ctr" defTabSz="816022">
              <a:lnSpc>
                <a:spcPct val="90000"/>
              </a:lnSpc>
              <a:spcBef>
                <a:spcPct val="0"/>
              </a:spcBef>
              <a:spcAft>
                <a:spcPct val="35000"/>
              </a:spcAft>
            </a:pPr>
            <a:r>
              <a:rPr lang="en-US" sz="1836" dirty="0" err="1"/>
              <a:t>Quickstart</a:t>
            </a:r>
            <a:r>
              <a:rPr lang="en-US" sz="1836" dirty="0"/>
              <a:t> guide</a:t>
            </a:r>
          </a:p>
        </p:txBody>
      </p:sp>
      <p:sp>
        <p:nvSpPr>
          <p:cNvPr id="41" name="Arrow: Circular 40"/>
          <p:cNvSpPr/>
          <p:nvPr/>
        </p:nvSpPr>
        <p:spPr>
          <a:xfrm>
            <a:off x="3236547" y="1453803"/>
            <a:ext cx="4721575" cy="4721575"/>
          </a:xfrm>
          <a:prstGeom prst="circularArrow">
            <a:avLst>
              <a:gd name="adj1" fmla="val 5196"/>
              <a:gd name="adj2" fmla="val 335587"/>
              <a:gd name="adj3" fmla="val 21294568"/>
              <a:gd name="adj4" fmla="val 19765077"/>
              <a:gd name="adj5" fmla="val 606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Freeform: Shape 41"/>
          <p:cNvSpPr/>
          <p:nvPr/>
        </p:nvSpPr>
        <p:spPr>
          <a:xfrm>
            <a:off x="6960801" y="3832968"/>
            <a:ext cx="1258043" cy="1258043"/>
          </a:xfrm>
          <a:custGeom>
            <a:avLst/>
            <a:gdLst>
              <a:gd name="connsiteX0" fmla="*/ 0 w 1233487"/>
              <a:gd name="connsiteY0" fmla="*/ 0 h 1233487"/>
              <a:gd name="connsiteX1" fmla="*/ 1233487 w 1233487"/>
              <a:gd name="connsiteY1" fmla="*/ 0 h 1233487"/>
              <a:gd name="connsiteX2" fmla="*/ 1233487 w 1233487"/>
              <a:gd name="connsiteY2" fmla="*/ 1233487 h 1233487"/>
              <a:gd name="connsiteX3" fmla="*/ 0 w 1233487"/>
              <a:gd name="connsiteY3" fmla="*/ 1233487 h 1233487"/>
              <a:gd name="connsiteX4" fmla="*/ 0 w 1233487"/>
              <a:gd name="connsiteY4" fmla="*/ 0 h 12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7" h="1233487">
                <a:moveTo>
                  <a:pt x="0" y="0"/>
                </a:moveTo>
                <a:lnTo>
                  <a:pt x="1233487" y="0"/>
                </a:lnTo>
                <a:lnTo>
                  <a:pt x="1233487" y="1233487"/>
                </a:lnTo>
                <a:lnTo>
                  <a:pt x="0" y="123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15" tIns="23315" rIns="23315" bIns="23315" numCol="1" spcCol="1270" anchor="ctr" anchorCtr="0">
            <a:noAutofit/>
          </a:bodyPr>
          <a:lstStyle/>
          <a:p>
            <a:pPr algn="ctr" defTabSz="816022">
              <a:lnSpc>
                <a:spcPct val="90000"/>
              </a:lnSpc>
              <a:spcBef>
                <a:spcPct val="0"/>
              </a:spcBef>
              <a:spcAft>
                <a:spcPct val="35000"/>
              </a:spcAft>
            </a:pPr>
            <a:r>
              <a:rPr lang="en-US" sz="1836" dirty="0"/>
              <a:t>Graph data</a:t>
            </a:r>
          </a:p>
        </p:txBody>
      </p:sp>
      <p:sp>
        <p:nvSpPr>
          <p:cNvPr id="43" name="Arrow: Circular 42"/>
          <p:cNvSpPr/>
          <p:nvPr/>
        </p:nvSpPr>
        <p:spPr>
          <a:xfrm>
            <a:off x="3236547" y="1453803"/>
            <a:ext cx="4721575" cy="4721575"/>
          </a:xfrm>
          <a:prstGeom prst="circularArrow">
            <a:avLst>
              <a:gd name="adj1" fmla="val 5196"/>
              <a:gd name="adj2" fmla="val 335587"/>
              <a:gd name="adj3" fmla="val 4016073"/>
              <a:gd name="adj4" fmla="val 2252170"/>
              <a:gd name="adj5" fmla="val 606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Freeform: Shape 43"/>
          <p:cNvSpPr/>
          <p:nvPr/>
        </p:nvSpPr>
        <p:spPr>
          <a:xfrm>
            <a:off x="4968313" y="5280595"/>
            <a:ext cx="1258043" cy="1258043"/>
          </a:xfrm>
          <a:custGeom>
            <a:avLst/>
            <a:gdLst>
              <a:gd name="connsiteX0" fmla="*/ 0 w 1233487"/>
              <a:gd name="connsiteY0" fmla="*/ 0 h 1233487"/>
              <a:gd name="connsiteX1" fmla="*/ 1233487 w 1233487"/>
              <a:gd name="connsiteY1" fmla="*/ 0 h 1233487"/>
              <a:gd name="connsiteX2" fmla="*/ 1233487 w 1233487"/>
              <a:gd name="connsiteY2" fmla="*/ 1233487 h 1233487"/>
              <a:gd name="connsiteX3" fmla="*/ 0 w 1233487"/>
              <a:gd name="connsiteY3" fmla="*/ 1233487 h 1233487"/>
              <a:gd name="connsiteX4" fmla="*/ 0 w 1233487"/>
              <a:gd name="connsiteY4" fmla="*/ 0 h 12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7" h="1233487">
                <a:moveTo>
                  <a:pt x="0" y="0"/>
                </a:moveTo>
                <a:lnTo>
                  <a:pt x="1233487" y="0"/>
                </a:lnTo>
                <a:lnTo>
                  <a:pt x="1233487" y="1233487"/>
                </a:lnTo>
                <a:lnTo>
                  <a:pt x="0" y="123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15" tIns="23315" rIns="23315" bIns="23315" numCol="1" spcCol="1270" anchor="ctr" anchorCtr="0">
            <a:noAutofit/>
          </a:bodyPr>
          <a:lstStyle/>
          <a:p>
            <a:pPr algn="ctr" defTabSz="816022">
              <a:lnSpc>
                <a:spcPct val="90000"/>
              </a:lnSpc>
              <a:spcBef>
                <a:spcPct val="0"/>
              </a:spcBef>
              <a:spcAft>
                <a:spcPct val="35000"/>
              </a:spcAft>
            </a:pPr>
            <a:r>
              <a:rPr lang="en-US" sz="1836" dirty="0"/>
              <a:t>Get curious – ask a question</a:t>
            </a:r>
          </a:p>
        </p:txBody>
      </p:sp>
      <p:sp>
        <p:nvSpPr>
          <p:cNvPr id="45" name="Arrow: Circular 44"/>
          <p:cNvSpPr/>
          <p:nvPr/>
        </p:nvSpPr>
        <p:spPr>
          <a:xfrm>
            <a:off x="3236547" y="1453803"/>
            <a:ext cx="4721575" cy="4721575"/>
          </a:xfrm>
          <a:prstGeom prst="circularArrow">
            <a:avLst>
              <a:gd name="adj1" fmla="val 5196"/>
              <a:gd name="adj2" fmla="val 335587"/>
              <a:gd name="adj3" fmla="val 8212242"/>
              <a:gd name="adj4" fmla="val 6448340"/>
              <a:gd name="adj5" fmla="val 606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Freeform: Shape 45"/>
          <p:cNvSpPr/>
          <p:nvPr/>
        </p:nvSpPr>
        <p:spPr>
          <a:xfrm>
            <a:off x="2975825" y="3832968"/>
            <a:ext cx="1258043" cy="1258043"/>
          </a:xfrm>
          <a:custGeom>
            <a:avLst/>
            <a:gdLst>
              <a:gd name="connsiteX0" fmla="*/ 0 w 1233487"/>
              <a:gd name="connsiteY0" fmla="*/ 0 h 1233487"/>
              <a:gd name="connsiteX1" fmla="*/ 1233487 w 1233487"/>
              <a:gd name="connsiteY1" fmla="*/ 0 h 1233487"/>
              <a:gd name="connsiteX2" fmla="*/ 1233487 w 1233487"/>
              <a:gd name="connsiteY2" fmla="*/ 1233487 h 1233487"/>
              <a:gd name="connsiteX3" fmla="*/ 0 w 1233487"/>
              <a:gd name="connsiteY3" fmla="*/ 1233487 h 1233487"/>
              <a:gd name="connsiteX4" fmla="*/ 0 w 1233487"/>
              <a:gd name="connsiteY4" fmla="*/ 0 h 12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7" h="1233487">
                <a:moveTo>
                  <a:pt x="0" y="0"/>
                </a:moveTo>
                <a:lnTo>
                  <a:pt x="1233487" y="0"/>
                </a:lnTo>
                <a:lnTo>
                  <a:pt x="1233487" y="1233487"/>
                </a:lnTo>
                <a:lnTo>
                  <a:pt x="0" y="123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15" tIns="23315" rIns="23315" bIns="23315" numCol="1" spcCol="1270" anchor="ctr" anchorCtr="0">
            <a:noAutofit/>
          </a:bodyPr>
          <a:lstStyle/>
          <a:p>
            <a:pPr algn="ctr" defTabSz="816022">
              <a:lnSpc>
                <a:spcPct val="90000"/>
              </a:lnSpc>
              <a:spcBef>
                <a:spcPct val="0"/>
              </a:spcBef>
              <a:spcAft>
                <a:spcPct val="35000"/>
              </a:spcAft>
            </a:pPr>
            <a:r>
              <a:rPr lang="en-US" sz="1836" dirty="0"/>
              <a:t>See some results – how well did it go</a:t>
            </a:r>
          </a:p>
        </p:txBody>
      </p:sp>
      <p:sp>
        <p:nvSpPr>
          <p:cNvPr id="47" name="Arrow: Circular 46"/>
          <p:cNvSpPr/>
          <p:nvPr/>
        </p:nvSpPr>
        <p:spPr>
          <a:xfrm>
            <a:off x="3236547" y="1453803"/>
            <a:ext cx="4721575" cy="4721575"/>
          </a:xfrm>
          <a:prstGeom prst="circularArrow">
            <a:avLst>
              <a:gd name="adj1" fmla="val 5196"/>
              <a:gd name="adj2" fmla="val 335587"/>
              <a:gd name="adj3" fmla="val 12299336"/>
              <a:gd name="adj4" fmla="val 10769844"/>
              <a:gd name="adj5" fmla="val 606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Freeform: Shape 47"/>
          <p:cNvSpPr/>
          <p:nvPr/>
        </p:nvSpPr>
        <p:spPr>
          <a:xfrm>
            <a:off x="3736887" y="1490657"/>
            <a:ext cx="1258043" cy="1258043"/>
          </a:xfrm>
          <a:custGeom>
            <a:avLst/>
            <a:gdLst>
              <a:gd name="connsiteX0" fmla="*/ 0 w 1233487"/>
              <a:gd name="connsiteY0" fmla="*/ 0 h 1233487"/>
              <a:gd name="connsiteX1" fmla="*/ 1233487 w 1233487"/>
              <a:gd name="connsiteY1" fmla="*/ 0 h 1233487"/>
              <a:gd name="connsiteX2" fmla="*/ 1233487 w 1233487"/>
              <a:gd name="connsiteY2" fmla="*/ 1233487 h 1233487"/>
              <a:gd name="connsiteX3" fmla="*/ 0 w 1233487"/>
              <a:gd name="connsiteY3" fmla="*/ 1233487 h 1233487"/>
              <a:gd name="connsiteX4" fmla="*/ 0 w 1233487"/>
              <a:gd name="connsiteY4" fmla="*/ 0 h 123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487" h="1233487">
                <a:moveTo>
                  <a:pt x="0" y="0"/>
                </a:moveTo>
                <a:lnTo>
                  <a:pt x="1233487" y="0"/>
                </a:lnTo>
                <a:lnTo>
                  <a:pt x="1233487" y="1233487"/>
                </a:lnTo>
                <a:lnTo>
                  <a:pt x="0" y="123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15" tIns="23315" rIns="23315" bIns="23315" numCol="1" spcCol="1270" anchor="ctr" anchorCtr="0">
            <a:noAutofit/>
          </a:bodyPr>
          <a:lstStyle/>
          <a:p>
            <a:pPr algn="ctr" defTabSz="816022">
              <a:lnSpc>
                <a:spcPct val="90000"/>
              </a:lnSpc>
              <a:spcBef>
                <a:spcPct val="0"/>
              </a:spcBef>
              <a:spcAft>
                <a:spcPct val="35000"/>
              </a:spcAft>
            </a:pPr>
            <a:r>
              <a:rPr lang="en-US" sz="1836" dirty="0"/>
              <a:t>Pick a common ML tool and sample data</a:t>
            </a:r>
          </a:p>
        </p:txBody>
      </p:sp>
      <p:sp>
        <p:nvSpPr>
          <p:cNvPr id="49" name="Arrow: Circular 48"/>
          <p:cNvSpPr/>
          <p:nvPr/>
        </p:nvSpPr>
        <p:spPr>
          <a:xfrm>
            <a:off x="3236547" y="1453803"/>
            <a:ext cx="4721575" cy="4721575"/>
          </a:xfrm>
          <a:prstGeom prst="circularArrow">
            <a:avLst>
              <a:gd name="adj1" fmla="val 5196"/>
              <a:gd name="adj2" fmla="val 335587"/>
              <a:gd name="adj3" fmla="val 16867057"/>
              <a:gd name="adj4" fmla="val 15197356"/>
              <a:gd name="adj5" fmla="val 6062"/>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51" name="Group 50"/>
          <p:cNvGrpSpPr/>
          <p:nvPr/>
        </p:nvGrpSpPr>
        <p:grpSpPr>
          <a:xfrm>
            <a:off x="7705316" y="4830175"/>
            <a:ext cx="2708990" cy="1314527"/>
            <a:chOff x="7942218" y="5181599"/>
            <a:chExt cx="2656114" cy="1288869"/>
          </a:xfrm>
        </p:grpSpPr>
        <p:sp>
          <p:nvSpPr>
            <p:cNvPr id="10" name="Speech Bubble: Oval 9"/>
            <p:cNvSpPr/>
            <p:nvPr/>
          </p:nvSpPr>
          <p:spPr>
            <a:xfrm>
              <a:off x="7942218" y="5181599"/>
              <a:ext cx="2656114" cy="1288869"/>
            </a:xfrm>
            <a:prstGeom prst="wedgeEllipseCallout">
              <a:avLst>
                <a:gd name="adj1" fmla="val -100505"/>
                <a:gd name="adj2" fmla="val 51013"/>
              </a:avLst>
            </a:prstGeom>
            <a:solidFill>
              <a:schemeClr val="accent1">
                <a:lumMod val="60000"/>
                <a:lumOff val="4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TextBox 11"/>
            <p:cNvSpPr txBox="1"/>
            <p:nvPr/>
          </p:nvSpPr>
          <p:spPr>
            <a:xfrm>
              <a:off x="8212743" y="5641367"/>
              <a:ext cx="2371162" cy="374846"/>
            </a:xfrm>
            <a:prstGeom prst="rect">
              <a:avLst/>
            </a:prstGeom>
            <a:noFill/>
          </p:spPr>
          <p:txBody>
            <a:bodyPr wrap="none" rtlCol="0">
              <a:spAutoFit/>
            </a:bodyPr>
            <a:lstStyle/>
            <a:p>
              <a:r>
                <a:rPr lang="en-US" sz="1836" dirty="0"/>
                <a:t>Disease or not disease?</a:t>
              </a:r>
            </a:p>
          </p:txBody>
        </p:sp>
      </p:grpSp>
      <p:pic>
        <p:nvPicPr>
          <p:cNvPr id="13" name="Picture 12"/>
          <p:cNvPicPr>
            <a:picLocks noChangeAspect="1"/>
          </p:cNvPicPr>
          <p:nvPr/>
        </p:nvPicPr>
        <p:blipFill>
          <a:blip r:embed="rId3"/>
          <a:stretch>
            <a:fillRect/>
          </a:stretch>
        </p:blipFill>
        <p:spPr>
          <a:xfrm>
            <a:off x="8179759" y="2317247"/>
            <a:ext cx="3579930" cy="1924783"/>
          </a:xfrm>
          <a:prstGeom prst="rect">
            <a:avLst/>
          </a:prstGeom>
        </p:spPr>
      </p:pic>
      <p:grpSp>
        <p:nvGrpSpPr>
          <p:cNvPr id="50" name="Group 49"/>
          <p:cNvGrpSpPr/>
          <p:nvPr/>
        </p:nvGrpSpPr>
        <p:grpSpPr>
          <a:xfrm>
            <a:off x="646506" y="3654043"/>
            <a:ext cx="2234539" cy="2352264"/>
            <a:chOff x="1021188" y="4028423"/>
            <a:chExt cx="2190923" cy="2306351"/>
          </a:xfrm>
        </p:grpSpPr>
        <p:pic>
          <p:nvPicPr>
            <p:cNvPr id="18" name="Picture 17"/>
            <p:cNvPicPr>
              <a:picLocks noChangeAspect="1"/>
            </p:cNvPicPr>
            <p:nvPr/>
          </p:nvPicPr>
          <p:blipFill rotWithShape="1">
            <a:blip r:embed="rId3"/>
            <a:srcRect l="48925"/>
            <a:stretch/>
          </p:blipFill>
          <p:spPr>
            <a:xfrm>
              <a:off x="1021188" y="4028423"/>
              <a:ext cx="2190923" cy="2306351"/>
            </a:xfrm>
            <a:prstGeom prst="rect">
              <a:avLst/>
            </a:prstGeom>
            <a:ln>
              <a:noFill/>
            </a:ln>
          </p:spPr>
        </p:pic>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1584285" y="4613815"/>
                <a:ext cx="756240" cy="297600"/>
              </p14:xfrm>
            </p:contentPart>
          </mc:Choice>
          <mc:Fallback xmlns="">
            <p:pic>
              <p:nvPicPr>
                <p:cNvPr id="37" name="Ink 36"/>
                <p:cNvPicPr/>
                <p:nvPr/>
              </p:nvPicPr>
              <p:blipFill>
                <a:blip r:embed="rId9"/>
                <a:stretch>
                  <a:fillRect/>
                </a:stretch>
              </p:blipFill>
              <p:spPr>
                <a:xfrm>
                  <a:off x="1565199" y="4594766"/>
                  <a:ext cx="794412" cy="335699"/>
                </a:xfrm>
                <a:prstGeom prst="rect">
                  <a:avLst/>
                </a:prstGeom>
              </p:spPr>
            </p:pic>
          </mc:Fallback>
        </mc:AlternateContent>
      </p:grpSp>
      <p:pic>
        <p:nvPicPr>
          <p:cNvPr id="6" name="Picture 5"/>
          <p:cNvPicPr>
            <a:picLocks noChangeAspect="1"/>
          </p:cNvPicPr>
          <p:nvPr/>
        </p:nvPicPr>
        <p:blipFill>
          <a:blip r:embed="rId10"/>
          <a:stretch>
            <a:fillRect/>
          </a:stretch>
        </p:blipFill>
        <p:spPr>
          <a:xfrm>
            <a:off x="1992108" y="591226"/>
            <a:ext cx="1562352" cy="820235"/>
          </a:xfrm>
          <a:prstGeom prst="rect">
            <a:avLst/>
          </a:prstGeom>
        </p:spPr>
      </p:pic>
      <p:pic>
        <p:nvPicPr>
          <p:cNvPr id="2" name="Picture 1"/>
          <p:cNvPicPr>
            <a:picLocks noChangeAspect="1"/>
          </p:cNvPicPr>
          <p:nvPr/>
        </p:nvPicPr>
        <p:blipFill>
          <a:blip r:embed="rId11"/>
          <a:stretch>
            <a:fillRect/>
          </a:stretch>
        </p:blipFill>
        <p:spPr>
          <a:xfrm>
            <a:off x="1527136" y="1538486"/>
            <a:ext cx="2032000" cy="736600"/>
          </a:xfrm>
          <a:prstGeom prst="rect">
            <a:avLst/>
          </a:prstGeom>
        </p:spPr>
      </p:pic>
    </p:spTree>
    <p:extLst>
      <p:ext uri="{BB962C8B-B14F-4D97-AF65-F5344CB8AC3E}">
        <p14:creationId xmlns:p14="http://schemas.microsoft.com/office/powerpoint/2010/main" val="123830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4" grpId="0"/>
      <p:bldP spid="46"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1" t="13845" r="272" b="40475"/>
          <a:stretch/>
        </p:blipFill>
        <p:spPr>
          <a:xfrm>
            <a:off x="4846830" y="2331674"/>
            <a:ext cx="7588764" cy="2330941"/>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12339" t="54731" r="525" b="5118"/>
          <a:stretch/>
        </p:blipFill>
        <p:spPr>
          <a:xfrm>
            <a:off x="4846830" y="4662774"/>
            <a:ext cx="7588764" cy="2331256"/>
          </a:xfrm>
          <a:prstGeom prst="rect">
            <a:avLst/>
          </a:prstGeom>
        </p:spPr>
      </p:pic>
      <p:sp>
        <p:nvSpPr>
          <p:cNvPr id="3" name="Rectangle 1"/>
          <p:cNvSpPr>
            <a:spLocks noChangeArrowheads="1"/>
          </p:cNvSpPr>
          <p:nvPr/>
        </p:nvSpPr>
        <p:spPr bwMode="auto">
          <a:xfrm>
            <a:off x="275482" y="9266261"/>
            <a:ext cx="10880082" cy="84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4">
              <a:buFontTx/>
              <a:buChar char="•"/>
            </a:pPr>
            <a:endParaRPr lang="en-US" altLang="en-US" sz="4799" dirty="0"/>
          </a:p>
        </p:txBody>
      </p:sp>
      <p:sp>
        <p:nvSpPr>
          <p:cNvPr id="9" name="Rectangle 8"/>
          <p:cNvSpPr/>
          <p:nvPr/>
        </p:nvSpPr>
        <p:spPr>
          <a:xfrm>
            <a:off x="303585" y="2435584"/>
            <a:ext cx="3811248" cy="2165543"/>
          </a:xfrm>
          <a:prstGeom prst="rect">
            <a:avLst/>
          </a:prstGeom>
        </p:spPr>
        <p:txBody>
          <a:bodyPr wrap="none">
            <a:spAutoFit/>
          </a:bodyPr>
          <a:lstStyle/>
          <a:p>
            <a:r>
              <a:rPr lang="en-US" altLang="en-US" sz="4399" dirty="0">
                <a:latin typeface="+mj-lt"/>
              </a:rPr>
              <a:t>Why Microsoft </a:t>
            </a:r>
            <a:br>
              <a:rPr lang="en-US" altLang="en-US" sz="4399" dirty="0">
                <a:latin typeface="+mj-lt"/>
              </a:rPr>
            </a:br>
            <a:r>
              <a:rPr lang="en-US" altLang="en-US" sz="4399" dirty="0">
                <a:latin typeface="+mj-lt"/>
              </a:rPr>
              <a:t>Cognitive </a:t>
            </a:r>
            <a:br>
              <a:rPr lang="en-US" altLang="en-US" sz="4399" dirty="0">
                <a:latin typeface="+mj-lt"/>
              </a:rPr>
            </a:br>
            <a:r>
              <a:rPr lang="en-US" altLang="en-US" sz="4399" dirty="0">
                <a:latin typeface="+mj-lt"/>
              </a:rPr>
              <a:t>Services? </a:t>
            </a:r>
            <a:endParaRPr lang="en-US" sz="4399" dirty="0">
              <a:latin typeface="+mj-lt"/>
            </a:endParaRPr>
          </a:p>
        </p:txBody>
      </p:sp>
      <p:grpSp>
        <p:nvGrpSpPr>
          <p:cNvPr id="5" name="Group 4"/>
          <p:cNvGrpSpPr/>
          <p:nvPr/>
        </p:nvGrpSpPr>
        <p:grpSpPr>
          <a:xfrm>
            <a:off x="4846833" y="497"/>
            <a:ext cx="7588761" cy="2331022"/>
            <a:chOff x="4846638" y="0"/>
            <a:chExt cx="7589837" cy="2300087"/>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601" t="19000" r="272" b="35939"/>
            <a:stretch/>
          </p:blipFill>
          <p:spPr>
            <a:xfrm>
              <a:off x="4846638" y="0"/>
              <a:ext cx="7589837" cy="2300086"/>
            </a:xfrm>
            <a:prstGeom prst="rect">
              <a:avLst/>
            </a:prstGeom>
          </p:spPr>
        </p:pic>
        <p:sp>
          <p:nvSpPr>
            <p:cNvPr id="10" name="Rectangle 9"/>
            <p:cNvSpPr/>
            <p:nvPr/>
          </p:nvSpPr>
          <p:spPr bwMode="auto">
            <a:xfrm>
              <a:off x="4846638" y="1211421"/>
              <a:ext cx="7589836" cy="1088666"/>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Easy </a:t>
              </a:r>
            </a:p>
          </p:txBody>
        </p:sp>
      </p:grpSp>
      <p:sp>
        <p:nvSpPr>
          <p:cNvPr id="11" name="Rectangle 10"/>
          <p:cNvSpPr/>
          <p:nvPr/>
        </p:nvSpPr>
        <p:spPr bwMode="auto">
          <a:xfrm>
            <a:off x="4846831" y="3542845"/>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Flexible</a:t>
            </a:r>
          </a:p>
        </p:txBody>
      </p:sp>
      <p:sp>
        <p:nvSpPr>
          <p:cNvPr id="12" name="Rectangle 11"/>
          <p:cNvSpPr/>
          <p:nvPr/>
        </p:nvSpPr>
        <p:spPr bwMode="auto">
          <a:xfrm>
            <a:off x="4846833" y="5874100"/>
            <a:ext cx="7588760" cy="1119930"/>
          </a:xfrm>
          <a:prstGeom prst="rect">
            <a:avLst/>
          </a:prstGeom>
          <a:gradFill>
            <a:gsLst>
              <a:gs pos="0">
                <a:srgbClr val="000000">
                  <a:alpha val="0"/>
                </a:srgbClr>
              </a:gs>
              <a:gs pos="100000">
                <a:srgbClr val="000000">
                  <a:alpha val="85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567" tIns="146283" rIns="182854" bIns="22856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Tested</a:t>
            </a:r>
          </a:p>
        </p:txBody>
      </p:sp>
    </p:spTree>
    <p:extLst>
      <p:ext uri="{BB962C8B-B14F-4D97-AF65-F5344CB8AC3E}">
        <p14:creationId xmlns:p14="http://schemas.microsoft.com/office/powerpoint/2010/main" val="33641814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2191c86-fc50-4add-948c-129f6b5a88d8" Revision="1" Stencil="7276b9ef-3953-4dce-a89b-ed85f20b8b93" StencilVersion="1.0"/>
</Control>
</file>

<file path=customXml/item1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5.xml><?xml version="1.0" encoding="utf-8"?>
<Control xmlns="http://schemas.microsoft.com/VisualStudio/2011/storyboarding/control">
  <Id Name="a53d73d2-368b-429e-b817-1324eec1382c"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a53d73d2-368b-429e-b817-1324eec1382c"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d69996e1-3d61-4686-9b63-f1b855c596ab" Revision="1" Stencil="7276b9ef-3953-4dce-a89b-ed85f20b8b93" StencilVersion="1.0"/>
</Control>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Control xmlns="http://schemas.microsoft.com/VisualStudio/2011/storyboarding/control">
  <Id Name="fb22c541-ded0-47fa-8877-83a4c2d16227" Revision="1" Stencil="7276b9ef-3953-4dce-a89b-ed85f20b8b93" StencilVersion="1.0"/>
</Control>
</file>

<file path=customXml/item26.xml><?xml version="1.0" encoding="utf-8"?>
<Control xmlns="http://schemas.microsoft.com/VisualStudio/2011/storyboarding/control">
  <Id Name="369f9055-6b6c-48b9-9320-5df2d46c430a"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ontrol xmlns="http://schemas.microsoft.com/VisualStudio/2011/storyboarding/control">
  <Id Name="a2191c86-fc50-4add-948c-129f6b5a88d8"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0.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2.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4.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3cd2334-221a-48c3-9034-bfd1542dfe28"/>
    <ds:schemaRef ds:uri="http://www.w3.org/XML/1998/namespace"/>
    <ds:schemaRef ds:uri="http://purl.org/dc/dcmitype/"/>
  </ds:schemaRefs>
</ds:datastoreItem>
</file>

<file path=customXml/itemProps15.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6.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8.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9.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1.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4.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5.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7.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9.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0.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2.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3.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4.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5.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8.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9.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2652</TotalTime>
  <Words>1904</Words>
  <Application>Microsoft Office PowerPoint</Application>
  <PresentationFormat>Custom</PresentationFormat>
  <Paragraphs>229</Paragraphs>
  <Slides>26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Consolas</vt:lpstr>
      <vt:lpstr>Courier New</vt:lpstr>
      <vt:lpstr>Mangal</vt:lpstr>
      <vt:lpstr>Segoe UI</vt:lpstr>
      <vt:lpstr>Segoe UI Light</vt:lpstr>
      <vt:lpstr>Segoe UI Semibold</vt:lpstr>
      <vt:lpstr>Segoe UI Semilight</vt:lpstr>
      <vt:lpstr>Wingdings</vt:lpstr>
      <vt:lpstr>WHITE TEMPLATE</vt:lpstr>
      <vt:lpstr>Artificial Intelligence, Machine Learning and Microsoft Cognitive Services</vt:lpstr>
      <vt:lpstr>Does your bot need AI?</vt:lpstr>
      <vt:lpstr>“Artificial Intelligence is just whatever a computer can’t do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Microsoft Cognitive Services?</vt:lpstr>
      <vt:lpstr>PowerPoint Presentation</vt:lpstr>
      <vt:lpstr>PowerPoint Presentation</vt:lpstr>
      <vt:lpstr>Cognitive Services Demos</vt:lpstr>
      <vt:lpstr>Challenges in creating simple FAQ bots</vt:lpstr>
      <vt:lpstr>Enter QnA Maker</vt:lpstr>
      <vt:lpstr>PowerPoint Presentation</vt:lpstr>
      <vt:lpstr>QnA Maker</vt:lpstr>
      <vt:lpstr>PowerPoint Presentation</vt:lpstr>
      <vt:lpstr>Text Analytics</vt:lpstr>
      <vt:lpstr>What is the user saying?</vt:lpstr>
      <vt:lpstr>Text Analytics</vt:lpstr>
      <vt:lpstr>PowerPoint Presentation</vt:lpstr>
      <vt:lpstr>Text Analytics</vt:lpstr>
      <vt:lpstr>Your turn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218</cp:revision>
  <dcterms:created xsi:type="dcterms:W3CDTF">2015-06-04T21:40:17Z</dcterms:created>
  <dcterms:modified xsi:type="dcterms:W3CDTF">2017-06-27T02:45:14Z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